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3.svg" ContentType="image/svg+xml"/>
  <Override PartName="/ppt/media/image1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6"/>
  </p:notesMasterIdLst>
  <p:sldIdLst>
    <p:sldId id="298" r:id="rId3"/>
    <p:sldId id="296" r:id="rId4"/>
    <p:sldId id="257" r:id="rId5"/>
    <p:sldId id="259" r:id="rId7"/>
    <p:sldId id="260" r:id="rId8"/>
    <p:sldId id="261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2" r:id="rId21"/>
    <p:sldId id="353" r:id="rId22"/>
    <p:sldId id="354" r:id="rId23"/>
    <p:sldId id="355" r:id="rId24"/>
    <p:sldId id="356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6" r:id="rId34"/>
    <p:sldId id="367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1" r:id="rId49"/>
    <p:sldId id="382" r:id="rId50"/>
    <p:sldId id="383" r:id="rId51"/>
    <p:sldId id="384" r:id="rId52"/>
    <p:sldId id="385" r:id="rId53"/>
    <p:sldId id="386" r:id="rId54"/>
    <p:sldId id="387" r:id="rId55"/>
    <p:sldId id="388" r:id="rId56"/>
    <p:sldId id="389" r:id="rId57"/>
    <p:sldId id="390" r:id="rId58"/>
    <p:sldId id="391" r:id="rId59"/>
    <p:sldId id="392" r:id="rId60"/>
    <p:sldId id="393" r:id="rId61"/>
    <p:sldId id="394" r:id="rId62"/>
    <p:sldId id="297" r:id="rId63"/>
  </p:sldIdLst>
  <p:sldSz cx="16256000" cy="9144000"/>
  <p:notesSz cx="9144000" cy="16256000"/>
  <p:embeddedFontLst>
    <p:embeddedFont>
      <p:font typeface="等线 Light" panose="02010600030101010101" charset="-122"/>
      <p:regular r:id="rId67"/>
    </p:embeddedFont>
    <p:embeddedFont>
      <p:font typeface="Noto Sans SC" panose="020B0200000000000000" pitchFamily="34" charset="-120"/>
      <p:regular r:id="rId68"/>
    </p:embeddedFont>
    <p:embeddedFont>
      <p:font typeface="微软雅黑" panose="020B0503020204020204" charset="-122"/>
      <p:regular r:id="rId69"/>
    </p:embeddedFont>
    <p:embeddedFont>
      <p:font typeface="Noto Sans SC" panose="020B0200000000000000" pitchFamily="34" charset="-122"/>
      <p:regular r:id="rId70"/>
    </p:embeddedFont>
    <p:embeddedFont>
      <p:font typeface="MiSans" pitchFamily="34" charset="-122"/>
      <p:regular r:id="rId71"/>
    </p:embeddedFont>
    <p:embeddedFont>
      <p:font typeface="MiSans" pitchFamily="34" charset="-120"/>
      <p:regular r:id="rId72"/>
    </p:embeddedFont>
    <p:embeddedFont>
      <p:font typeface="Calibri" panose="020F0502020204030204" charset="0"/>
      <p:regular r:id="rId73"/>
      <p:bold r:id="rId74"/>
      <p:italic r:id="rId75"/>
      <p:boldItalic r:id="rId76"/>
    </p:embeddedFont>
  </p:embeddedFontLst>
  <p:custDataLst>
    <p:tags r:id="rId77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5120" userDrawn="1">
          <p15:clr>
            <a:srgbClr val="A4A3A4"/>
          </p15:clr>
        </p15:guide>
        <p15:guide id="1" orient="horz" pos="2887" userDrawn="1">
          <p15:clr>
            <a:srgbClr val="A4A3A4"/>
          </p15:clr>
        </p15:guide>
        <p15:guide id="2" pos="4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7D5A"/>
    <a:srgbClr val="9E202E"/>
    <a:srgbClr val="CF712C"/>
    <a:srgbClr val="7FC2B9"/>
    <a:srgbClr val="A3A899"/>
    <a:srgbClr val="91373F"/>
    <a:srgbClr val="EFC354"/>
    <a:srgbClr val="658A85"/>
    <a:srgbClr val="EAF8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 showGuides="1">
      <p:cViewPr varScale="1">
        <p:scale>
          <a:sx n="136" d="100"/>
          <a:sy n="136" d="100"/>
        </p:scale>
        <p:origin x="216" y="312"/>
      </p:cViewPr>
      <p:guideLst>
        <p:guide orient="horz" pos="2880"/>
        <p:guide pos="5120"/>
        <p:guide orient="horz" pos="2887"/>
        <p:guide pos="47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tags" Target="tags/tag175.xml"/><Relationship Id="rId76" Type="http://schemas.openxmlformats.org/officeDocument/2006/relationships/font" Target="fonts/font10.fntdata"/><Relationship Id="rId75" Type="http://schemas.openxmlformats.org/officeDocument/2006/relationships/font" Target="fonts/font9.fntdata"/><Relationship Id="rId74" Type="http://schemas.openxmlformats.org/officeDocument/2006/relationships/font" Target="fonts/font8.fntdata"/><Relationship Id="rId73" Type="http://schemas.openxmlformats.org/officeDocument/2006/relationships/font" Target="fonts/font7.fntdata"/><Relationship Id="rId72" Type="http://schemas.openxmlformats.org/officeDocument/2006/relationships/font" Target="fonts/font6.fntdata"/><Relationship Id="rId71" Type="http://schemas.openxmlformats.org/officeDocument/2006/relationships/font" Target="fonts/font5.fntdata"/><Relationship Id="rId70" Type="http://schemas.openxmlformats.org/officeDocument/2006/relationships/font" Target="fonts/font4.fntdata"/><Relationship Id="rId7" Type="http://schemas.openxmlformats.org/officeDocument/2006/relationships/slide" Target="slides/slide4.xml"/><Relationship Id="rId69" Type="http://schemas.openxmlformats.org/officeDocument/2006/relationships/font" Target="fonts/font3.fntdata"/><Relationship Id="rId68" Type="http://schemas.openxmlformats.org/officeDocument/2006/relationships/font" Target="fonts/font2.fntdata"/><Relationship Id="rId67" Type="http://schemas.openxmlformats.org/officeDocument/2006/relationships/font" Target="fonts/font1.fntdata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7450667"/>
            <a:ext cx="16256000" cy="1693333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2528993" y="7730067"/>
            <a:ext cx="11176000" cy="999067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36313" y="3640667"/>
            <a:ext cx="4800000" cy="538627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11319585" y="3856560"/>
            <a:ext cx="4800000" cy="5170952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353" y="7205133"/>
            <a:ext cx="2353280" cy="1524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7450667"/>
            <a:ext cx="16256000" cy="1693333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719323" y="7691240"/>
            <a:ext cx="7271656" cy="999067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60" y="2349981"/>
            <a:ext cx="6501047" cy="5955695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833" y="8345"/>
            <a:ext cx="2573575" cy="19763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450667"/>
            <a:ext cx="16256000" cy="1693333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76017" y="7661321"/>
            <a:ext cx="7205388" cy="999067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308" y="2078084"/>
            <a:ext cx="6672807" cy="60986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7367693"/>
            <a:ext cx="16256000" cy="1776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369179" y="7953419"/>
            <a:ext cx="5271640" cy="999067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3885157" y="5387349"/>
            <a:ext cx="2171921" cy="3548371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9" y="2851695"/>
            <a:ext cx="4408467" cy="56980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7703820"/>
            <a:ext cx="16256000" cy="144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10268315" y="3827580"/>
            <a:ext cx="5760000" cy="5105372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7450667"/>
            <a:ext cx="16256000" cy="1693333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11299613" y="3578013"/>
            <a:ext cx="4800000" cy="5391911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7450667"/>
            <a:ext cx="16256000" cy="1693333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2528993" y="7730067"/>
            <a:ext cx="11176000" cy="999067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36313" y="3640667"/>
            <a:ext cx="4800000" cy="538627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11319585" y="3856560"/>
            <a:ext cx="4800000" cy="5170952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353" y="7205133"/>
            <a:ext cx="2353280" cy="1524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1219200" rtl="0" eaLnBrk="1" latinLnBrk="0" hangingPunct="1">
        <a:lnSpc>
          <a:spcPct val="90000"/>
        </a:lnSpc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0" indent="-304800" algn="l" defTabSz="1219200" rtl="0" eaLnBrk="1" latinLnBrk="0" hangingPunct="1">
        <a:lnSpc>
          <a:spcPct val="90000"/>
        </a:lnSpc>
        <a:spcBef>
          <a:spcPct val="267000"/>
        </a:spcBef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3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88.xml"/><Relationship Id="rId1" Type="http://schemas.openxmlformats.org/officeDocument/2006/relationships/tags" Target="../tags/tag79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06.xml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18.xml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07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158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5.svg"/><Relationship Id="rId7" Type="http://schemas.openxmlformats.org/officeDocument/2006/relationships/image" Target="../media/image14.png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5.svg"/><Relationship Id="rId7" Type="http://schemas.openxmlformats.org/officeDocument/2006/relationships/image" Target="../media/image14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13.svg"/><Relationship Id="rId3" Type="http://schemas.openxmlformats.org/officeDocument/2006/relationships/image" Target="../media/image12.pn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4569" y="2354177"/>
            <a:ext cx="10886863" cy="4707891"/>
            <a:chOff x="2013427" y="980138"/>
            <a:chExt cx="8165147" cy="3530918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30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8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8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8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 sz="2400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45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>
            <a:off x="508000" y="1574800"/>
            <a:ext cx="72764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老年人服药管理的核心要点</a:t>
            </a:r>
            <a:r>
              <a:rPr lang="zh-CN" alt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（上）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949950" y="4429760"/>
            <a:ext cx="7213600" cy="1323340"/>
            <a:chOff x="13600" y="3836"/>
            <a:chExt cx="11360" cy="2084"/>
          </a:xfrm>
        </p:grpSpPr>
        <p:sp>
          <p:nvSpPr>
            <p:cNvPr id="12" name="Shape 10"/>
            <p:cNvSpPr/>
            <p:nvPr/>
          </p:nvSpPr>
          <p:spPr>
            <a:xfrm>
              <a:off x="13600" y="392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EFC354"/>
            </a:solidFill>
          </p:spPr>
        </p:sp>
        <p:sp>
          <p:nvSpPr>
            <p:cNvPr id="14" name="Text 12"/>
            <p:cNvSpPr/>
            <p:nvPr/>
          </p:nvSpPr>
          <p:spPr>
            <a:xfrm>
              <a:off x="14640" y="3836"/>
              <a:ext cx="7300" cy="973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规范用药行为，提高用药依从性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endParaRPr>
            </a:p>
          </p:txBody>
        </p:sp>
        <p:sp>
          <p:nvSpPr>
            <p:cNvPr id="15" name="Text 13"/>
            <p:cNvSpPr/>
            <p:nvPr/>
          </p:nvSpPr>
          <p:spPr>
            <a:xfrm>
              <a:off x="13600" y="4880"/>
              <a:ext cx="1136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老年人应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严格按照医嘱的剂量、频次和用药途径进行用药，家属或照护者应协助老年人按时服药，避免遗漏。</a:t>
              </a:r>
              <a:endPara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99150" y="2794000"/>
            <a:ext cx="7264400" cy="1270000"/>
            <a:chOff x="1280" y="3920"/>
            <a:chExt cx="11440" cy="2000"/>
          </a:xfrm>
        </p:grpSpPr>
        <p:sp>
          <p:nvSpPr>
            <p:cNvPr id="8" name="Text 6"/>
            <p:cNvSpPr/>
            <p:nvPr/>
          </p:nvSpPr>
          <p:spPr>
            <a:xfrm>
              <a:off x="1280" y="392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2400" y="404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关注老年人的个体差异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1360" y="4880"/>
              <a:ext cx="1136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老年人对药物的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敏感性增加、耐受力降低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  <a:sym typeface="+mn-ea"/>
                </a:rPr>
                <a:t>，因此应从最小有效剂量开始使用，并根据老年人的耐受情况逐步调整剂量。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endParaRPr>
            </a:p>
          </p:txBody>
        </p:sp>
        <p:sp>
          <p:nvSpPr>
            <p:cNvPr id="2" name="Text 6"/>
            <p:cNvSpPr/>
            <p:nvPr/>
          </p:nvSpPr>
          <p:spPr>
            <a:xfrm>
              <a:off x="1480" y="412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sp>
        <p:nvSpPr>
          <p:cNvPr id="11" name="Shape 10"/>
          <p:cNvSpPr/>
          <p:nvPr/>
        </p:nvSpPr>
        <p:spPr>
          <a:xfrm>
            <a:off x="5949950" y="27305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658A85"/>
          </a:solidFill>
        </p:spPr>
        <p:txBody>
          <a:bodyPr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26150" y="2712085"/>
            <a:ext cx="48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4</a:t>
            </a:r>
            <a:endParaRPr lang="en-US" altLang="zh-CN" sz="32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26150" y="4445000"/>
            <a:ext cx="48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5</a:t>
            </a:r>
            <a:endParaRPr lang="en-US" altLang="zh-CN" sz="320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49950" y="6416675"/>
            <a:ext cx="8128000" cy="41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老年人应严格按照医嘱用药，家属或照护者应协助监督</a:t>
            </a:r>
            <a:endParaRPr lang="en-US" alt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>
            <a:off x="508000" y="1574800"/>
            <a:ext cx="72764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老年人服药管理的核心要点</a:t>
            </a:r>
            <a:r>
              <a:rPr lang="zh-CN" alt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（下）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5241037" y="2495640"/>
            <a:ext cx="48780" cy="1756087"/>
          </a:xfrm>
          <a:custGeom>
            <a:avLst/>
            <a:gdLst/>
            <a:ahLst/>
            <a:cxnLst/>
            <a:rect l="l" t="t" r="r" b="b"/>
            <a:pathLst>
              <a:path w="48780" h="1756087">
                <a:moveTo>
                  <a:pt x="0" y="0"/>
                </a:moveTo>
                <a:lnTo>
                  <a:pt x="48780" y="0"/>
                </a:lnTo>
                <a:lnTo>
                  <a:pt x="48780" y="1756087"/>
                </a:lnTo>
                <a:lnTo>
                  <a:pt x="0" y="1756087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7" name="Shape 5"/>
          <p:cNvSpPr/>
          <p:nvPr/>
        </p:nvSpPr>
        <p:spPr>
          <a:xfrm>
            <a:off x="5603840" y="2544420"/>
            <a:ext cx="213413" cy="243901"/>
          </a:xfrm>
          <a:custGeom>
            <a:avLst/>
            <a:gdLst/>
            <a:ahLst/>
            <a:cxnLst/>
            <a:rect l="l" t="t" r="r" b="b"/>
            <a:pathLst>
              <a:path w="213413" h="243901">
                <a:moveTo>
                  <a:pt x="137194" y="0"/>
                </a:moveTo>
                <a:lnTo>
                  <a:pt x="60975" y="0"/>
                </a:lnTo>
                <a:cubicBezTo>
                  <a:pt x="52544" y="0"/>
                  <a:pt x="45731" y="6812"/>
                  <a:pt x="45731" y="15244"/>
                </a:cubicBezTo>
                <a:cubicBezTo>
                  <a:pt x="45731" y="23676"/>
                  <a:pt x="52544" y="30488"/>
                  <a:pt x="60975" y="30488"/>
                </a:cubicBezTo>
                <a:lnTo>
                  <a:pt x="60975" y="102658"/>
                </a:lnTo>
                <a:lnTo>
                  <a:pt x="3573" y="203076"/>
                </a:lnTo>
                <a:cubicBezTo>
                  <a:pt x="1239" y="207221"/>
                  <a:pt x="0" y="211841"/>
                  <a:pt x="0" y="216605"/>
                </a:cubicBezTo>
                <a:cubicBezTo>
                  <a:pt x="0" y="231706"/>
                  <a:pt x="12195" y="243901"/>
                  <a:pt x="27296" y="243901"/>
                </a:cubicBezTo>
                <a:lnTo>
                  <a:pt x="186117" y="243901"/>
                </a:lnTo>
                <a:cubicBezTo>
                  <a:pt x="201171" y="243901"/>
                  <a:pt x="213413" y="231706"/>
                  <a:pt x="213413" y="216605"/>
                </a:cubicBezTo>
                <a:cubicBezTo>
                  <a:pt x="213413" y="211841"/>
                  <a:pt x="212175" y="207173"/>
                  <a:pt x="209841" y="203076"/>
                </a:cubicBezTo>
                <a:lnTo>
                  <a:pt x="152438" y="102658"/>
                </a:lnTo>
                <a:lnTo>
                  <a:pt x="152438" y="30488"/>
                </a:lnTo>
                <a:cubicBezTo>
                  <a:pt x="160870" y="30488"/>
                  <a:pt x="167682" y="23676"/>
                  <a:pt x="167682" y="15244"/>
                </a:cubicBezTo>
                <a:cubicBezTo>
                  <a:pt x="167682" y="6812"/>
                  <a:pt x="160870" y="0"/>
                  <a:pt x="152438" y="0"/>
                </a:cubicBezTo>
                <a:lnTo>
                  <a:pt x="137194" y="0"/>
                </a:lnTo>
                <a:close/>
                <a:moveTo>
                  <a:pt x="91463" y="102658"/>
                </a:moveTo>
                <a:lnTo>
                  <a:pt x="91463" y="30488"/>
                </a:lnTo>
                <a:lnTo>
                  <a:pt x="121950" y="30488"/>
                </a:lnTo>
                <a:lnTo>
                  <a:pt x="121950" y="102658"/>
                </a:lnTo>
                <a:cubicBezTo>
                  <a:pt x="121950" y="107945"/>
                  <a:pt x="123332" y="113185"/>
                  <a:pt x="125952" y="117806"/>
                </a:cubicBezTo>
                <a:lnTo>
                  <a:pt x="145769" y="152438"/>
                </a:lnTo>
                <a:lnTo>
                  <a:pt x="67644" y="152438"/>
                </a:lnTo>
                <a:lnTo>
                  <a:pt x="87461" y="117806"/>
                </a:lnTo>
                <a:cubicBezTo>
                  <a:pt x="90081" y="113185"/>
                  <a:pt x="91463" y="107993"/>
                  <a:pt x="91463" y="102658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8" name="Text 6"/>
          <p:cNvSpPr/>
          <p:nvPr/>
        </p:nvSpPr>
        <p:spPr>
          <a:xfrm>
            <a:off x="6009325" y="2495640"/>
            <a:ext cx="1865842" cy="34146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3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药物在体内的过程</a:t>
            </a:r>
            <a:endParaRPr lang="en-US" sz="173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7"/>
          <p:cNvSpPr/>
          <p:nvPr/>
        </p:nvSpPr>
        <p:spPr>
          <a:xfrm>
            <a:off x="5588588" y="2934026"/>
            <a:ext cx="10060915" cy="634143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药物通过口服或注射等方式进入体内后，首先进入</a:t>
            </a:r>
            <a:r>
              <a:rPr lang="en-US" sz="1535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血液循环</a:t>
            </a: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，随后分布到各个器官和组织。</a:t>
            </a:r>
            <a:r>
              <a:rPr lang="en-US" sz="1535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</a:t>
            </a: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是药物代谢的主要场所，而</a:t>
            </a:r>
            <a:r>
              <a:rPr lang="en-US" sz="1535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肾脏</a:t>
            </a: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则是大多数药物及其代谢产物的主要排泄器官。</a:t>
            </a:r>
            <a:endParaRPr lang="en-US" sz="1535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8"/>
          <p:cNvSpPr/>
          <p:nvPr/>
        </p:nvSpPr>
        <p:spPr>
          <a:xfrm>
            <a:off x="5558108" y="3715144"/>
            <a:ext cx="9963355" cy="536582"/>
          </a:xfrm>
          <a:custGeom>
            <a:avLst/>
            <a:gdLst/>
            <a:ahLst/>
            <a:cxnLst/>
            <a:rect l="l" t="t" r="r" b="b"/>
            <a:pathLst>
              <a:path w="9963355" h="536582">
                <a:moveTo>
                  <a:pt x="97561" y="0"/>
                </a:moveTo>
                <a:lnTo>
                  <a:pt x="9865793" y="0"/>
                </a:lnTo>
                <a:cubicBezTo>
                  <a:pt x="9919675" y="0"/>
                  <a:pt x="9963355" y="43680"/>
                  <a:pt x="9963355" y="97561"/>
                </a:cubicBezTo>
                <a:lnTo>
                  <a:pt x="9963355" y="439021"/>
                </a:lnTo>
                <a:cubicBezTo>
                  <a:pt x="9963355" y="492902"/>
                  <a:pt x="9919675" y="536582"/>
                  <a:pt x="9865793" y="536582"/>
                </a:cubicBezTo>
                <a:lnTo>
                  <a:pt x="97561" y="536582"/>
                </a:lnTo>
                <a:cubicBezTo>
                  <a:pt x="43680" y="536582"/>
                  <a:pt x="0" y="492902"/>
                  <a:pt x="0" y="439021"/>
                </a:cubicBezTo>
                <a:lnTo>
                  <a:pt x="0" y="97561"/>
                </a:lnTo>
                <a:cubicBezTo>
                  <a:pt x="0" y="43716"/>
                  <a:pt x="43716" y="0"/>
                  <a:pt x="97561" y="0"/>
                </a:cubicBezTo>
                <a:close/>
              </a:path>
            </a:pathLst>
          </a:custGeom>
          <a:solidFill>
            <a:srgbClr val="4A5D5A">
              <a:alpha val="5098"/>
            </a:srgbClr>
          </a:solidFill>
        </p:spPr>
      </p:sp>
      <p:sp>
        <p:nvSpPr>
          <p:cNvPr id="22" name="Shape 9"/>
          <p:cNvSpPr/>
          <p:nvPr/>
        </p:nvSpPr>
        <p:spPr>
          <a:xfrm>
            <a:off x="5728839" y="3898070"/>
            <a:ext cx="170731" cy="170731"/>
          </a:xfrm>
          <a:custGeom>
            <a:avLst/>
            <a:gdLst/>
            <a:ahLst/>
            <a:cxnLst/>
            <a:rect l="l" t="t" r="r" b="b"/>
            <a:pathLst>
              <a:path w="170731" h="170731">
                <a:moveTo>
                  <a:pt x="85365" y="170731"/>
                </a:moveTo>
                <a:cubicBezTo>
                  <a:pt x="132480" y="170731"/>
                  <a:pt x="170731" y="132480"/>
                  <a:pt x="170731" y="85365"/>
                </a:cubicBezTo>
                <a:cubicBezTo>
                  <a:pt x="170731" y="38251"/>
                  <a:pt x="132480" y="0"/>
                  <a:pt x="85365" y="0"/>
                </a:cubicBezTo>
                <a:cubicBezTo>
                  <a:pt x="38251" y="0"/>
                  <a:pt x="0" y="38251"/>
                  <a:pt x="0" y="85365"/>
                </a:cubicBezTo>
                <a:cubicBezTo>
                  <a:pt x="0" y="132480"/>
                  <a:pt x="38251" y="170731"/>
                  <a:pt x="85365" y="170731"/>
                </a:cubicBezTo>
                <a:close/>
                <a:moveTo>
                  <a:pt x="74695" y="53353"/>
                </a:moveTo>
                <a:cubicBezTo>
                  <a:pt x="74695" y="47464"/>
                  <a:pt x="79476" y="42683"/>
                  <a:pt x="85365" y="42683"/>
                </a:cubicBezTo>
                <a:cubicBezTo>
                  <a:pt x="91255" y="42683"/>
                  <a:pt x="96036" y="47464"/>
                  <a:pt x="96036" y="53353"/>
                </a:cubicBezTo>
                <a:cubicBezTo>
                  <a:pt x="96036" y="59243"/>
                  <a:pt x="91255" y="64024"/>
                  <a:pt x="85365" y="64024"/>
                </a:cubicBezTo>
                <a:cubicBezTo>
                  <a:pt x="79476" y="64024"/>
                  <a:pt x="74695" y="59243"/>
                  <a:pt x="74695" y="53353"/>
                </a:cubicBezTo>
                <a:close/>
                <a:moveTo>
                  <a:pt x="72027" y="74695"/>
                </a:moveTo>
                <a:lnTo>
                  <a:pt x="88033" y="74695"/>
                </a:lnTo>
                <a:cubicBezTo>
                  <a:pt x="92468" y="74695"/>
                  <a:pt x="96036" y="78263"/>
                  <a:pt x="96036" y="82698"/>
                </a:cubicBezTo>
                <a:lnTo>
                  <a:pt x="96036" y="112042"/>
                </a:lnTo>
                <a:lnTo>
                  <a:pt x="98704" y="112042"/>
                </a:lnTo>
                <a:cubicBezTo>
                  <a:pt x="103139" y="112042"/>
                  <a:pt x="106707" y="115610"/>
                  <a:pt x="106707" y="120045"/>
                </a:cubicBezTo>
                <a:cubicBezTo>
                  <a:pt x="106707" y="124480"/>
                  <a:pt x="103139" y="128048"/>
                  <a:pt x="98704" y="128048"/>
                </a:cubicBezTo>
                <a:lnTo>
                  <a:pt x="72027" y="128048"/>
                </a:lnTo>
                <a:cubicBezTo>
                  <a:pt x="67592" y="128048"/>
                  <a:pt x="64024" y="124480"/>
                  <a:pt x="64024" y="120045"/>
                </a:cubicBezTo>
                <a:cubicBezTo>
                  <a:pt x="64024" y="115610"/>
                  <a:pt x="67592" y="112042"/>
                  <a:pt x="72027" y="112042"/>
                </a:cubicBezTo>
                <a:lnTo>
                  <a:pt x="80030" y="112042"/>
                </a:lnTo>
                <a:lnTo>
                  <a:pt x="80030" y="90701"/>
                </a:lnTo>
                <a:lnTo>
                  <a:pt x="72027" y="90701"/>
                </a:lnTo>
                <a:cubicBezTo>
                  <a:pt x="67592" y="90701"/>
                  <a:pt x="64024" y="87133"/>
                  <a:pt x="64024" y="82698"/>
                </a:cubicBezTo>
                <a:cubicBezTo>
                  <a:pt x="64024" y="78263"/>
                  <a:pt x="67592" y="74695"/>
                  <a:pt x="72027" y="7469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3" name="Text 10"/>
          <p:cNvSpPr/>
          <p:nvPr/>
        </p:nvSpPr>
        <p:spPr>
          <a:xfrm>
            <a:off x="6017641" y="3861485"/>
            <a:ext cx="9442847" cy="24390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45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老年人由于肝肾功能减退，药物的代谢和排泄速度减慢</a:t>
            </a:r>
            <a:endParaRPr lang="en-US" sz="1345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Shape 11"/>
          <p:cNvSpPr/>
          <p:nvPr/>
        </p:nvSpPr>
        <p:spPr>
          <a:xfrm>
            <a:off x="5241037" y="4495628"/>
            <a:ext cx="48780" cy="1902428"/>
          </a:xfrm>
          <a:custGeom>
            <a:avLst/>
            <a:gdLst/>
            <a:ahLst/>
            <a:cxnLst/>
            <a:rect l="l" t="t" r="r" b="b"/>
            <a:pathLst>
              <a:path w="48780" h="1902428">
                <a:moveTo>
                  <a:pt x="0" y="0"/>
                </a:moveTo>
                <a:lnTo>
                  <a:pt x="48780" y="0"/>
                </a:lnTo>
                <a:lnTo>
                  <a:pt x="48780" y="1902428"/>
                </a:lnTo>
                <a:lnTo>
                  <a:pt x="0" y="1902428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5" name="Shape 12"/>
          <p:cNvSpPr/>
          <p:nvPr/>
        </p:nvSpPr>
        <p:spPr>
          <a:xfrm>
            <a:off x="5588596" y="4544408"/>
            <a:ext cx="243901" cy="243901"/>
          </a:xfrm>
          <a:custGeom>
            <a:avLst/>
            <a:gdLst/>
            <a:ahLst/>
            <a:cxnLst/>
            <a:rect l="l" t="t" r="r" b="b"/>
            <a:pathLst>
              <a:path w="243901" h="243901">
                <a:moveTo>
                  <a:pt x="31393" y="108850"/>
                </a:moveTo>
                <a:cubicBezTo>
                  <a:pt x="37728" y="64548"/>
                  <a:pt x="75886" y="30488"/>
                  <a:pt x="121950" y="30488"/>
                </a:cubicBezTo>
                <a:cubicBezTo>
                  <a:pt x="147198" y="30488"/>
                  <a:pt x="170064" y="40730"/>
                  <a:pt x="186641" y="57260"/>
                </a:cubicBezTo>
                <a:cubicBezTo>
                  <a:pt x="186737" y="57355"/>
                  <a:pt x="186832" y="57450"/>
                  <a:pt x="186927" y="57545"/>
                </a:cubicBezTo>
                <a:lnTo>
                  <a:pt x="190548" y="60975"/>
                </a:lnTo>
                <a:lnTo>
                  <a:pt x="167730" y="60975"/>
                </a:lnTo>
                <a:cubicBezTo>
                  <a:pt x="159298" y="60975"/>
                  <a:pt x="152486" y="67787"/>
                  <a:pt x="152486" y="76219"/>
                </a:cubicBezTo>
                <a:cubicBezTo>
                  <a:pt x="152486" y="84651"/>
                  <a:pt x="159298" y="91463"/>
                  <a:pt x="167730" y="91463"/>
                </a:cubicBezTo>
                <a:lnTo>
                  <a:pt x="228705" y="91463"/>
                </a:lnTo>
                <a:cubicBezTo>
                  <a:pt x="237137" y="91463"/>
                  <a:pt x="243949" y="84651"/>
                  <a:pt x="243949" y="76219"/>
                </a:cubicBezTo>
                <a:lnTo>
                  <a:pt x="243949" y="15244"/>
                </a:lnTo>
                <a:cubicBezTo>
                  <a:pt x="243949" y="6812"/>
                  <a:pt x="237137" y="0"/>
                  <a:pt x="228705" y="0"/>
                </a:cubicBezTo>
                <a:cubicBezTo>
                  <a:pt x="220273" y="0"/>
                  <a:pt x="213461" y="6812"/>
                  <a:pt x="213461" y="15244"/>
                </a:cubicBezTo>
                <a:lnTo>
                  <a:pt x="213461" y="40682"/>
                </a:lnTo>
                <a:lnTo>
                  <a:pt x="208078" y="35585"/>
                </a:lnTo>
                <a:cubicBezTo>
                  <a:pt x="186022" y="13624"/>
                  <a:pt x="155535" y="0"/>
                  <a:pt x="121950" y="0"/>
                </a:cubicBezTo>
                <a:cubicBezTo>
                  <a:pt x="60499" y="0"/>
                  <a:pt x="9670" y="45446"/>
                  <a:pt x="1239" y="104563"/>
                </a:cubicBezTo>
                <a:cubicBezTo>
                  <a:pt x="48" y="112899"/>
                  <a:pt x="5812" y="120617"/>
                  <a:pt x="14148" y="121808"/>
                </a:cubicBezTo>
                <a:cubicBezTo>
                  <a:pt x="22485" y="122998"/>
                  <a:pt x="30202" y="117187"/>
                  <a:pt x="31393" y="108898"/>
                </a:cubicBezTo>
                <a:close/>
                <a:moveTo>
                  <a:pt x="242662" y="139338"/>
                </a:moveTo>
                <a:cubicBezTo>
                  <a:pt x="243853" y="131002"/>
                  <a:pt x="238042" y="123284"/>
                  <a:pt x="229753" y="122093"/>
                </a:cubicBezTo>
                <a:cubicBezTo>
                  <a:pt x="221464" y="120902"/>
                  <a:pt x="213699" y="126714"/>
                  <a:pt x="212508" y="135003"/>
                </a:cubicBezTo>
                <a:cubicBezTo>
                  <a:pt x="206173" y="179305"/>
                  <a:pt x="168015" y="213366"/>
                  <a:pt x="121950" y="213366"/>
                </a:cubicBezTo>
                <a:cubicBezTo>
                  <a:pt x="96703" y="213366"/>
                  <a:pt x="73837" y="203124"/>
                  <a:pt x="57260" y="186594"/>
                </a:cubicBezTo>
                <a:cubicBezTo>
                  <a:pt x="57164" y="186498"/>
                  <a:pt x="57069" y="186403"/>
                  <a:pt x="56974" y="186308"/>
                </a:cubicBezTo>
                <a:lnTo>
                  <a:pt x="53353" y="182878"/>
                </a:lnTo>
                <a:lnTo>
                  <a:pt x="76171" y="182878"/>
                </a:lnTo>
                <a:cubicBezTo>
                  <a:pt x="84603" y="182878"/>
                  <a:pt x="91415" y="176066"/>
                  <a:pt x="91415" y="167634"/>
                </a:cubicBezTo>
                <a:cubicBezTo>
                  <a:pt x="91415" y="159203"/>
                  <a:pt x="84603" y="152390"/>
                  <a:pt x="76171" y="152390"/>
                </a:cubicBezTo>
                <a:lnTo>
                  <a:pt x="15244" y="152438"/>
                </a:lnTo>
                <a:cubicBezTo>
                  <a:pt x="11195" y="152438"/>
                  <a:pt x="7288" y="154058"/>
                  <a:pt x="4430" y="156964"/>
                </a:cubicBezTo>
                <a:cubicBezTo>
                  <a:pt x="1572" y="159869"/>
                  <a:pt x="-48" y="163728"/>
                  <a:pt x="0" y="167825"/>
                </a:cubicBezTo>
                <a:lnTo>
                  <a:pt x="476" y="228324"/>
                </a:lnTo>
                <a:cubicBezTo>
                  <a:pt x="524" y="236755"/>
                  <a:pt x="7431" y="243520"/>
                  <a:pt x="15863" y="243425"/>
                </a:cubicBezTo>
                <a:cubicBezTo>
                  <a:pt x="24295" y="243329"/>
                  <a:pt x="31059" y="236470"/>
                  <a:pt x="30964" y="228038"/>
                </a:cubicBezTo>
                <a:lnTo>
                  <a:pt x="30773" y="203505"/>
                </a:lnTo>
                <a:lnTo>
                  <a:pt x="35871" y="208316"/>
                </a:lnTo>
                <a:cubicBezTo>
                  <a:pt x="57926" y="230277"/>
                  <a:pt x="88366" y="243901"/>
                  <a:pt x="121950" y="243901"/>
                </a:cubicBezTo>
                <a:cubicBezTo>
                  <a:pt x="183402" y="243901"/>
                  <a:pt x="234231" y="198455"/>
                  <a:pt x="242662" y="13933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26" name="Text 13"/>
          <p:cNvSpPr/>
          <p:nvPr/>
        </p:nvSpPr>
        <p:spPr>
          <a:xfrm>
            <a:off x="6009325" y="4495628"/>
            <a:ext cx="1646332" cy="34146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3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肝脏变化的影响</a:t>
            </a:r>
            <a:endParaRPr lang="en-US" sz="173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Shape 14"/>
          <p:cNvSpPr/>
          <p:nvPr/>
        </p:nvSpPr>
        <p:spPr>
          <a:xfrm>
            <a:off x="5631279" y="4983430"/>
            <a:ext cx="97560" cy="195121"/>
          </a:xfrm>
          <a:custGeom>
            <a:avLst/>
            <a:gdLst/>
            <a:ahLst/>
            <a:cxnLst/>
            <a:rect l="l" t="t" r="r" b="b"/>
            <a:pathLst>
              <a:path w="97560" h="195121">
                <a:moveTo>
                  <a:pt x="94169" y="88948"/>
                </a:moveTo>
                <a:cubicBezTo>
                  <a:pt x="98932" y="93711"/>
                  <a:pt x="98932" y="101448"/>
                  <a:pt x="94169" y="106211"/>
                </a:cubicBezTo>
                <a:lnTo>
                  <a:pt x="33193" y="167186"/>
                </a:lnTo>
                <a:cubicBezTo>
                  <a:pt x="28430" y="171950"/>
                  <a:pt x="20693" y="171950"/>
                  <a:pt x="15930" y="167186"/>
                </a:cubicBezTo>
                <a:cubicBezTo>
                  <a:pt x="11166" y="162423"/>
                  <a:pt x="11166" y="154687"/>
                  <a:pt x="15930" y="149923"/>
                </a:cubicBezTo>
                <a:lnTo>
                  <a:pt x="68292" y="97560"/>
                </a:lnTo>
                <a:lnTo>
                  <a:pt x="15968" y="45198"/>
                </a:lnTo>
                <a:cubicBezTo>
                  <a:pt x="11204" y="40434"/>
                  <a:pt x="11204" y="32698"/>
                  <a:pt x="15968" y="27934"/>
                </a:cubicBezTo>
                <a:cubicBezTo>
                  <a:pt x="20732" y="23171"/>
                  <a:pt x="28468" y="23171"/>
                  <a:pt x="33232" y="27934"/>
                </a:cubicBezTo>
                <a:lnTo>
                  <a:pt x="94207" y="8891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8" name="Text 15"/>
          <p:cNvSpPr/>
          <p:nvPr/>
        </p:nvSpPr>
        <p:spPr>
          <a:xfrm>
            <a:off x="5895691" y="4934649"/>
            <a:ext cx="9723333" cy="29268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肝脏体积和血流量减少，代谢能力下降</a:t>
            </a:r>
            <a:endParaRPr lang="en-US" sz="1535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9" name="Shape 16"/>
          <p:cNvSpPr/>
          <p:nvPr/>
        </p:nvSpPr>
        <p:spPr>
          <a:xfrm>
            <a:off x="5631279" y="5373671"/>
            <a:ext cx="97560" cy="195121"/>
          </a:xfrm>
          <a:custGeom>
            <a:avLst/>
            <a:gdLst/>
            <a:ahLst/>
            <a:cxnLst/>
            <a:rect l="l" t="t" r="r" b="b"/>
            <a:pathLst>
              <a:path w="97560" h="195121">
                <a:moveTo>
                  <a:pt x="94169" y="88948"/>
                </a:moveTo>
                <a:cubicBezTo>
                  <a:pt x="98932" y="93711"/>
                  <a:pt x="98932" y="101448"/>
                  <a:pt x="94169" y="106211"/>
                </a:cubicBezTo>
                <a:lnTo>
                  <a:pt x="33193" y="167186"/>
                </a:lnTo>
                <a:cubicBezTo>
                  <a:pt x="28430" y="171950"/>
                  <a:pt x="20693" y="171950"/>
                  <a:pt x="15930" y="167186"/>
                </a:cubicBezTo>
                <a:cubicBezTo>
                  <a:pt x="11166" y="162423"/>
                  <a:pt x="11166" y="154687"/>
                  <a:pt x="15930" y="149923"/>
                </a:cubicBezTo>
                <a:lnTo>
                  <a:pt x="68292" y="97560"/>
                </a:lnTo>
                <a:lnTo>
                  <a:pt x="15968" y="45198"/>
                </a:lnTo>
                <a:cubicBezTo>
                  <a:pt x="11204" y="40434"/>
                  <a:pt x="11204" y="32698"/>
                  <a:pt x="15968" y="27934"/>
                </a:cubicBezTo>
                <a:cubicBezTo>
                  <a:pt x="20732" y="23171"/>
                  <a:pt x="28468" y="23171"/>
                  <a:pt x="33232" y="27934"/>
                </a:cubicBezTo>
                <a:lnTo>
                  <a:pt x="94207" y="8891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0" name="Text 17"/>
          <p:cNvSpPr/>
          <p:nvPr/>
        </p:nvSpPr>
        <p:spPr>
          <a:xfrm>
            <a:off x="5895691" y="5324891"/>
            <a:ext cx="9723333" cy="29268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细胞色素P450酶系统活性降低，药物半衰期延长</a:t>
            </a:r>
            <a:endParaRPr lang="en-US" sz="1535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1" name="Shape 18"/>
          <p:cNvSpPr/>
          <p:nvPr/>
        </p:nvSpPr>
        <p:spPr>
          <a:xfrm>
            <a:off x="5631279" y="5763913"/>
            <a:ext cx="97560" cy="195121"/>
          </a:xfrm>
          <a:custGeom>
            <a:avLst/>
            <a:gdLst/>
            <a:ahLst/>
            <a:cxnLst/>
            <a:rect l="l" t="t" r="r" b="b"/>
            <a:pathLst>
              <a:path w="97560" h="195121">
                <a:moveTo>
                  <a:pt x="94169" y="88948"/>
                </a:moveTo>
                <a:cubicBezTo>
                  <a:pt x="98932" y="93711"/>
                  <a:pt x="98932" y="101448"/>
                  <a:pt x="94169" y="106211"/>
                </a:cubicBezTo>
                <a:lnTo>
                  <a:pt x="33193" y="167186"/>
                </a:lnTo>
                <a:cubicBezTo>
                  <a:pt x="28430" y="171950"/>
                  <a:pt x="20693" y="171950"/>
                  <a:pt x="15930" y="167186"/>
                </a:cubicBezTo>
                <a:cubicBezTo>
                  <a:pt x="11166" y="162423"/>
                  <a:pt x="11166" y="154687"/>
                  <a:pt x="15930" y="149923"/>
                </a:cubicBezTo>
                <a:lnTo>
                  <a:pt x="68292" y="97560"/>
                </a:lnTo>
                <a:lnTo>
                  <a:pt x="15968" y="45198"/>
                </a:lnTo>
                <a:cubicBezTo>
                  <a:pt x="11204" y="40434"/>
                  <a:pt x="11204" y="32698"/>
                  <a:pt x="15968" y="27934"/>
                </a:cubicBezTo>
                <a:cubicBezTo>
                  <a:pt x="20732" y="23171"/>
                  <a:pt x="28468" y="23171"/>
                  <a:pt x="33232" y="27934"/>
                </a:cubicBezTo>
                <a:lnTo>
                  <a:pt x="94207" y="8891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2" name="Text 19"/>
          <p:cNvSpPr/>
          <p:nvPr/>
        </p:nvSpPr>
        <p:spPr>
          <a:xfrm>
            <a:off x="5895691" y="5715132"/>
            <a:ext cx="9723333" cy="29268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体内脂肪增加，身体总水量降低，影响分布容积</a:t>
            </a:r>
            <a:endParaRPr lang="en-US" sz="1535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3" name="Shape 20"/>
          <p:cNvSpPr/>
          <p:nvPr/>
        </p:nvSpPr>
        <p:spPr>
          <a:xfrm>
            <a:off x="5631279" y="6154154"/>
            <a:ext cx="97560" cy="195121"/>
          </a:xfrm>
          <a:custGeom>
            <a:avLst/>
            <a:gdLst/>
            <a:ahLst/>
            <a:cxnLst/>
            <a:rect l="l" t="t" r="r" b="b"/>
            <a:pathLst>
              <a:path w="97560" h="195121">
                <a:moveTo>
                  <a:pt x="94169" y="88948"/>
                </a:moveTo>
                <a:cubicBezTo>
                  <a:pt x="98932" y="93711"/>
                  <a:pt x="98932" y="101448"/>
                  <a:pt x="94169" y="106211"/>
                </a:cubicBezTo>
                <a:lnTo>
                  <a:pt x="33193" y="167186"/>
                </a:lnTo>
                <a:cubicBezTo>
                  <a:pt x="28430" y="171950"/>
                  <a:pt x="20693" y="171950"/>
                  <a:pt x="15930" y="167186"/>
                </a:cubicBezTo>
                <a:cubicBezTo>
                  <a:pt x="11166" y="162423"/>
                  <a:pt x="11166" y="154687"/>
                  <a:pt x="15930" y="149923"/>
                </a:cubicBezTo>
                <a:lnTo>
                  <a:pt x="68292" y="97560"/>
                </a:lnTo>
                <a:lnTo>
                  <a:pt x="15968" y="45198"/>
                </a:lnTo>
                <a:cubicBezTo>
                  <a:pt x="11204" y="40434"/>
                  <a:pt x="11204" y="32698"/>
                  <a:pt x="15968" y="27934"/>
                </a:cubicBezTo>
                <a:cubicBezTo>
                  <a:pt x="20732" y="23171"/>
                  <a:pt x="28468" y="23171"/>
                  <a:pt x="33232" y="27934"/>
                </a:cubicBezTo>
                <a:lnTo>
                  <a:pt x="94207" y="8891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4" name="Text 21"/>
          <p:cNvSpPr/>
          <p:nvPr/>
        </p:nvSpPr>
        <p:spPr>
          <a:xfrm>
            <a:off x="5895691" y="6105374"/>
            <a:ext cx="9723333" cy="292681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535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血清白蛋白水平降低，游离型药物浓度增加</a:t>
            </a:r>
            <a:endParaRPr lang="en-US" sz="1535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>
            <a:off x="508000" y="1574800"/>
            <a:ext cx="72764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老年人服药管理的核心要点</a:t>
            </a:r>
            <a:r>
              <a:rPr lang="zh-CN" alt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（下）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" name="Shape 22"/>
          <p:cNvSpPr/>
          <p:nvPr/>
        </p:nvSpPr>
        <p:spPr>
          <a:xfrm>
            <a:off x="5473700" y="2097405"/>
            <a:ext cx="8358505" cy="5390515"/>
          </a:xfrm>
          <a:custGeom>
            <a:avLst/>
            <a:gdLst/>
            <a:ahLst/>
            <a:cxnLst/>
            <a:rect l="l" t="t" r="r" b="b"/>
            <a:pathLst>
              <a:path w="4682899" h="5390212">
                <a:moveTo>
                  <a:pt x="146341" y="0"/>
                </a:moveTo>
                <a:lnTo>
                  <a:pt x="4536558" y="0"/>
                </a:lnTo>
                <a:cubicBezTo>
                  <a:pt x="4617380" y="0"/>
                  <a:pt x="4682899" y="65519"/>
                  <a:pt x="4682899" y="146341"/>
                </a:cubicBezTo>
                <a:lnTo>
                  <a:pt x="4682899" y="5243871"/>
                </a:lnTo>
                <a:cubicBezTo>
                  <a:pt x="4682899" y="5324693"/>
                  <a:pt x="4617380" y="5390212"/>
                  <a:pt x="4536558" y="5390212"/>
                </a:cubicBezTo>
                <a:lnTo>
                  <a:pt x="146341" y="5390212"/>
                </a:lnTo>
                <a:cubicBezTo>
                  <a:pt x="65519" y="5390212"/>
                  <a:pt x="0" y="5324693"/>
                  <a:pt x="0" y="5243871"/>
                </a:cubicBezTo>
                <a:lnTo>
                  <a:pt x="0" y="146341"/>
                </a:lnTo>
                <a:cubicBezTo>
                  <a:pt x="0" y="65573"/>
                  <a:pt x="65573" y="0"/>
                  <a:pt x="146341" y="0"/>
                </a:cubicBezTo>
                <a:close/>
              </a:path>
            </a:pathLst>
          </a:custGeom>
          <a:solidFill>
            <a:srgbClr val="658A85"/>
          </a:solidFill>
          <a:effectLst>
            <a:outerShdw blurRad="182926" dist="1219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Text 24"/>
          <p:cNvSpPr/>
          <p:nvPr/>
        </p:nvSpPr>
        <p:spPr>
          <a:xfrm>
            <a:off x="6278880" y="2390140"/>
            <a:ext cx="3265805" cy="34163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肾脏变化的影响</a:t>
            </a:r>
            <a:endParaRPr lang="en-US" sz="2400" b="1" dirty="0">
              <a:solidFill>
                <a:srgbClr val="FFFFFF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8" name="Text 25"/>
          <p:cNvSpPr/>
          <p:nvPr/>
        </p:nvSpPr>
        <p:spPr>
          <a:xfrm>
            <a:off x="5766435" y="2926715"/>
            <a:ext cx="7487285" cy="3168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肾脏结构和功能改变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26"/>
          <p:cNvSpPr/>
          <p:nvPr/>
        </p:nvSpPr>
        <p:spPr>
          <a:xfrm>
            <a:off x="5766435" y="3292475"/>
            <a:ext cx="7487285" cy="6343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肾脏逐渐萎缩，重量减轻，肾实质减少、肾小球逐渐硬化，导致</a:t>
            </a:r>
            <a:r>
              <a:rPr lang="en-US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肾小球滤过率（GFR）降低</a:t>
            </a:r>
            <a:endParaRPr lang="en-US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27"/>
          <p:cNvSpPr/>
          <p:nvPr/>
        </p:nvSpPr>
        <p:spPr>
          <a:xfrm>
            <a:off x="5766435" y="4121785"/>
            <a:ext cx="7487285" cy="3168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肾小管功能下降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28"/>
          <p:cNvSpPr/>
          <p:nvPr/>
        </p:nvSpPr>
        <p:spPr>
          <a:xfrm>
            <a:off x="5766435" y="4487545"/>
            <a:ext cx="7487285" cy="6343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浓缩和稀释功能下降，导致</a:t>
            </a:r>
            <a:r>
              <a:rPr lang="en-US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药物排泄减慢</a:t>
            </a: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，增加蓄积风险</a:t>
            </a:r>
            <a:endParaRPr lang="en-US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29"/>
          <p:cNvSpPr/>
          <p:nvPr/>
        </p:nvSpPr>
        <p:spPr>
          <a:xfrm>
            <a:off x="5766435" y="5316855"/>
            <a:ext cx="7487285" cy="3168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肾脏血流减少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30"/>
          <p:cNvSpPr/>
          <p:nvPr/>
        </p:nvSpPr>
        <p:spPr>
          <a:xfrm>
            <a:off x="5766435" y="5682615"/>
            <a:ext cx="7487285" cy="6343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每10年约下降10%，至90岁时仅为年轻人的一半</a:t>
            </a:r>
            <a:endParaRPr lang="en-US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31"/>
          <p:cNvSpPr/>
          <p:nvPr/>
        </p:nvSpPr>
        <p:spPr>
          <a:xfrm>
            <a:off x="5766435" y="6511925"/>
            <a:ext cx="7487285" cy="3168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药物排泄能力降低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32"/>
          <p:cNvSpPr/>
          <p:nvPr/>
        </p:nvSpPr>
        <p:spPr>
          <a:xfrm>
            <a:off x="5766435" y="6877685"/>
            <a:ext cx="7487285" cy="3168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导致药物在体内</a:t>
            </a:r>
            <a:r>
              <a:rPr lang="en-US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半衰期延长</a:t>
            </a:r>
            <a:r>
              <a:rPr lang="en-US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，增加毒性风险</a:t>
            </a:r>
            <a:endParaRPr lang="en-US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7" name="Text 35"/>
          <p:cNvSpPr/>
          <p:nvPr/>
        </p:nvSpPr>
        <p:spPr>
          <a:xfrm>
            <a:off x="5458460" y="7706995"/>
            <a:ext cx="8744585" cy="126238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综合结论：老年人的肝脏和肾脏变化对药物的代谢和排泄有显著影响，这些变化可能导致药物在体内的浓度增加，增加药物的毒性风险。因此，在为老年人制定用药计划时，需要考虑这些生理变化，并根据个体的具体情况调整药物剂量和给药频率，以确保用药的安全性和有效性。</a:t>
            </a:r>
            <a:endParaRPr lang="en-US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老年人生理变化对药物反应的影响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 flipV="1">
            <a:off x="508000" y="1714500"/>
            <a:ext cx="69081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7416165" y="1790700"/>
            <a:ext cx="7155180" cy="5274310"/>
          </a:xfrm>
          <a:custGeom>
            <a:avLst/>
            <a:gdLst/>
            <a:ahLst/>
            <a:cxnLst/>
            <a:rect l="l" t="t" r="r" b="b"/>
            <a:pathLst>
              <a:path w="15240000" h="1930400">
                <a:moveTo>
                  <a:pt x="152405" y="0"/>
                </a:moveTo>
                <a:lnTo>
                  <a:pt x="15087595" y="0"/>
                </a:lnTo>
                <a:cubicBezTo>
                  <a:pt x="15171766" y="0"/>
                  <a:pt x="15240000" y="68234"/>
                  <a:pt x="15240000" y="152405"/>
                </a:cubicBezTo>
                <a:lnTo>
                  <a:pt x="15240000" y="1777995"/>
                </a:lnTo>
                <a:cubicBezTo>
                  <a:pt x="15240000" y="1862166"/>
                  <a:pt x="15171766" y="1930400"/>
                  <a:pt x="15087595" y="1930400"/>
                </a:cubicBezTo>
                <a:lnTo>
                  <a:pt x="152405" y="1930400"/>
                </a:lnTo>
                <a:cubicBezTo>
                  <a:pt x="68234" y="1930400"/>
                  <a:pt x="0" y="1862166"/>
                  <a:pt x="0" y="1777995"/>
                </a:cubicBezTo>
                <a:lnTo>
                  <a:pt x="0" y="152405"/>
                </a:lnTo>
                <a:cubicBezTo>
                  <a:pt x="0" y="68290"/>
                  <a:pt x="68290" y="0"/>
                  <a:pt x="152405" y="0"/>
                </a:cubicBezTo>
                <a:close/>
              </a:path>
            </a:pathLst>
          </a:custGeom>
          <a:solidFill>
            <a:srgbClr val="658A85"/>
          </a:solidFill>
        </p:spPr>
      </p:sp>
      <p:sp>
        <p:nvSpPr>
          <p:cNvPr id="7" name="Shape 5"/>
          <p:cNvSpPr/>
          <p:nvPr/>
        </p:nvSpPr>
        <p:spPr>
          <a:xfrm>
            <a:off x="7815580" y="256032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54484" y="15875"/>
                </a:moveTo>
                <a:lnTo>
                  <a:pt x="158750" y="15875"/>
                </a:lnTo>
                <a:cubicBezTo>
                  <a:pt x="176262" y="15875"/>
                  <a:pt x="190500" y="30113"/>
                  <a:pt x="190500" y="47625"/>
                </a:cubicBezTo>
                <a:lnTo>
                  <a:pt x="190500" y="222250"/>
                </a:lnTo>
                <a:cubicBezTo>
                  <a:pt x="190500" y="239762"/>
                  <a:pt x="176262" y="254000"/>
                  <a:pt x="158750" y="254000"/>
                </a:cubicBezTo>
                <a:lnTo>
                  <a:pt x="31750" y="254000"/>
                </a:lnTo>
                <a:cubicBezTo>
                  <a:pt x="14238" y="254000"/>
                  <a:pt x="0" y="239762"/>
                  <a:pt x="0" y="222250"/>
                </a:cubicBezTo>
                <a:lnTo>
                  <a:pt x="0" y="47625"/>
                </a:lnTo>
                <a:cubicBezTo>
                  <a:pt x="0" y="30113"/>
                  <a:pt x="14238" y="15875"/>
                  <a:pt x="31750" y="15875"/>
                </a:cubicBezTo>
                <a:lnTo>
                  <a:pt x="36016" y="15875"/>
                </a:lnTo>
                <a:cubicBezTo>
                  <a:pt x="41473" y="6400"/>
                  <a:pt x="51743" y="0"/>
                  <a:pt x="63500" y="0"/>
                </a:cubicBezTo>
                <a:lnTo>
                  <a:pt x="127000" y="0"/>
                </a:lnTo>
                <a:cubicBezTo>
                  <a:pt x="138757" y="0"/>
                  <a:pt x="149027" y="6400"/>
                  <a:pt x="154484" y="15875"/>
                </a:cubicBezTo>
                <a:close/>
                <a:moveTo>
                  <a:pt x="123031" y="55563"/>
                </a:moveTo>
                <a:cubicBezTo>
                  <a:pt x="129629" y="55563"/>
                  <a:pt x="134938" y="50254"/>
                  <a:pt x="134938" y="43656"/>
                </a:cubicBezTo>
                <a:cubicBezTo>
                  <a:pt x="134938" y="37058"/>
                  <a:pt x="129629" y="31750"/>
                  <a:pt x="123031" y="31750"/>
                </a:cubicBezTo>
                <a:lnTo>
                  <a:pt x="67469" y="31750"/>
                </a:lnTo>
                <a:cubicBezTo>
                  <a:pt x="60871" y="31750"/>
                  <a:pt x="55563" y="37058"/>
                  <a:pt x="55563" y="43656"/>
                </a:cubicBezTo>
                <a:cubicBezTo>
                  <a:pt x="55563" y="50254"/>
                  <a:pt x="60871" y="55563"/>
                  <a:pt x="67469" y="55563"/>
                </a:cubicBezTo>
                <a:lnTo>
                  <a:pt x="123031" y="55563"/>
                </a:lnTo>
                <a:close/>
                <a:moveTo>
                  <a:pt x="63500" y="127000"/>
                </a:moveTo>
                <a:cubicBezTo>
                  <a:pt x="63500" y="118238"/>
                  <a:pt x="56387" y="111125"/>
                  <a:pt x="47625" y="111125"/>
                </a:cubicBezTo>
                <a:cubicBezTo>
                  <a:pt x="38863" y="111125"/>
                  <a:pt x="31750" y="118238"/>
                  <a:pt x="31750" y="127000"/>
                </a:cubicBezTo>
                <a:cubicBezTo>
                  <a:pt x="31750" y="135762"/>
                  <a:pt x="38863" y="142875"/>
                  <a:pt x="47625" y="142875"/>
                </a:cubicBezTo>
                <a:cubicBezTo>
                  <a:pt x="56387" y="142875"/>
                  <a:pt x="63500" y="135762"/>
                  <a:pt x="63500" y="127000"/>
                </a:cubicBezTo>
                <a:close/>
                <a:moveTo>
                  <a:pt x="79375" y="127000"/>
                </a:moveTo>
                <a:cubicBezTo>
                  <a:pt x="79375" y="133598"/>
                  <a:pt x="84683" y="138906"/>
                  <a:pt x="91281" y="138906"/>
                </a:cubicBezTo>
                <a:lnTo>
                  <a:pt x="146844" y="138906"/>
                </a:lnTo>
                <a:cubicBezTo>
                  <a:pt x="153442" y="138906"/>
                  <a:pt x="158750" y="133598"/>
                  <a:pt x="158750" y="127000"/>
                </a:cubicBezTo>
                <a:cubicBezTo>
                  <a:pt x="158750" y="120402"/>
                  <a:pt x="153442" y="115094"/>
                  <a:pt x="146844" y="115094"/>
                </a:cubicBezTo>
                <a:lnTo>
                  <a:pt x="91281" y="115094"/>
                </a:lnTo>
                <a:cubicBezTo>
                  <a:pt x="84683" y="115094"/>
                  <a:pt x="79375" y="120402"/>
                  <a:pt x="79375" y="127000"/>
                </a:cubicBezTo>
                <a:close/>
                <a:moveTo>
                  <a:pt x="79375" y="190500"/>
                </a:moveTo>
                <a:cubicBezTo>
                  <a:pt x="79375" y="197098"/>
                  <a:pt x="84683" y="202406"/>
                  <a:pt x="91281" y="202406"/>
                </a:cubicBezTo>
                <a:lnTo>
                  <a:pt x="146844" y="202406"/>
                </a:lnTo>
                <a:cubicBezTo>
                  <a:pt x="153442" y="202406"/>
                  <a:pt x="158750" y="197098"/>
                  <a:pt x="158750" y="190500"/>
                </a:cubicBezTo>
                <a:cubicBezTo>
                  <a:pt x="158750" y="183902"/>
                  <a:pt x="153442" y="178594"/>
                  <a:pt x="146844" y="178594"/>
                </a:cubicBezTo>
                <a:lnTo>
                  <a:pt x="91281" y="178594"/>
                </a:lnTo>
                <a:cubicBezTo>
                  <a:pt x="84683" y="178594"/>
                  <a:pt x="79375" y="183902"/>
                  <a:pt x="79375" y="190500"/>
                </a:cubicBezTo>
                <a:close/>
                <a:moveTo>
                  <a:pt x="47625" y="206375"/>
                </a:moveTo>
                <a:cubicBezTo>
                  <a:pt x="56387" y="206375"/>
                  <a:pt x="63500" y="199262"/>
                  <a:pt x="63500" y="190500"/>
                </a:cubicBezTo>
                <a:cubicBezTo>
                  <a:pt x="63500" y="181738"/>
                  <a:pt x="56387" y="174625"/>
                  <a:pt x="47625" y="174625"/>
                </a:cubicBezTo>
                <a:cubicBezTo>
                  <a:pt x="38863" y="174625"/>
                  <a:pt x="31750" y="181738"/>
                  <a:pt x="31750" y="190500"/>
                </a:cubicBezTo>
                <a:cubicBezTo>
                  <a:pt x="31750" y="199262"/>
                  <a:pt x="38863" y="206375"/>
                  <a:pt x="47625" y="2063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8" name="Text 6"/>
          <p:cNvSpPr/>
          <p:nvPr/>
        </p:nvSpPr>
        <p:spPr>
          <a:xfrm>
            <a:off x="8171180" y="2509520"/>
            <a:ext cx="14439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在对老年人进行服药管理时应注意的事项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7739380" y="3230880"/>
            <a:ext cx="7366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老年人用药的评估方法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7821930" y="383032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1" name="Text 9"/>
          <p:cNvSpPr/>
          <p:nvPr/>
        </p:nvSpPr>
        <p:spPr>
          <a:xfrm>
            <a:off x="8031480" y="3792220"/>
            <a:ext cx="7073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用药历史评估：</a:t>
            </a: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详细了解老年人的用药历史</a:t>
            </a:r>
            <a:endParaRPr lang="en-US" sz="16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821930" y="430276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3" name="Text 11"/>
          <p:cNvSpPr/>
          <p:nvPr/>
        </p:nvSpPr>
        <p:spPr>
          <a:xfrm>
            <a:off x="8031480" y="4264660"/>
            <a:ext cx="7073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药物相互作用评估：</a:t>
            </a: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评估不同药物之间是否存在相互作用</a:t>
            </a:r>
            <a:endParaRPr lang="en-US" sz="16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739380" y="5247640"/>
            <a:ext cx="7366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药物副作用评估</a:t>
            </a:r>
            <a:endParaRPr lang="en-US" b="1" dirty="0">
              <a:solidFill>
                <a:srgbClr val="C89F90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8006080" y="5803265"/>
            <a:ext cx="73533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监测老年人在用药过程中是否出现</a:t>
            </a: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不良反应或副作用</a:t>
            </a: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，并及时处理</a:t>
            </a:r>
            <a:endParaRPr lang="en-US" sz="16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Shape 15"/>
          <p:cNvSpPr/>
          <p:nvPr/>
        </p:nvSpPr>
        <p:spPr>
          <a:xfrm>
            <a:off x="7807325" y="227965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3969"/>
                </a:moveTo>
                <a:cubicBezTo>
                  <a:pt x="78269" y="3969"/>
                  <a:pt x="51594" y="30644"/>
                  <a:pt x="51594" y="63500"/>
                </a:cubicBezTo>
                <a:cubicBezTo>
                  <a:pt x="51594" y="96356"/>
                  <a:pt x="78269" y="123031"/>
                  <a:pt x="111125" y="123031"/>
                </a:cubicBezTo>
                <a:cubicBezTo>
                  <a:pt x="143981" y="123031"/>
                  <a:pt x="170656" y="96356"/>
                  <a:pt x="170656" y="63500"/>
                </a:cubicBezTo>
                <a:cubicBezTo>
                  <a:pt x="170656" y="30644"/>
                  <a:pt x="143981" y="3969"/>
                  <a:pt x="111125" y="3969"/>
                </a:cubicBezTo>
                <a:close/>
                <a:moveTo>
                  <a:pt x="140891" y="159147"/>
                </a:moveTo>
                <a:cubicBezTo>
                  <a:pt x="138212" y="158899"/>
                  <a:pt x="135434" y="158750"/>
                  <a:pt x="132655" y="158750"/>
                </a:cubicBezTo>
                <a:lnTo>
                  <a:pt x="89545" y="158750"/>
                </a:lnTo>
                <a:cubicBezTo>
                  <a:pt x="86767" y="158750"/>
                  <a:pt x="84038" y="158899"/>
                  <a:pt x="81310" y="159147"/>
                </a:cubicBezTo>
                <a:lnTo>
                  <a:pt x="81310" y="192633"/>
                </a:lnTo>
                <a:cubicBezTo>
                  <a:pt x="89495" y="196404"/>
                  <a:pt x="95200" y="204688"/>
                  <a:pt x="95200" y="214263"/>
                </a:cubicBezTo>
                <a:cubicBezTo>
                  <a:pt x="95200" y="227409"/>
                  <a:pt x="84534" y="238075"/>
                  <a:pt x="71388" y="238075"/>
                </a:cubicBezTo>
                <a:cubicBezTo>
                  <a:pt x="58241" y="238075"/>
                  <a:pt x="47575" y="227409"/>
                  <a:pt x="47575" y="214263"/>
                </a:cubicBezTo>
                <a:cubicBezTo>
                  <a:pt x="47575" y="204639"/>
                  <a:pt x="53280" y="196354"/>
                  <a:pt x="61466" y="192633"/>
                </a:cubicBezTo>
                <a:lnTo>
                  <a:pt x="61466" y="163661"/>
                </a:lnTo>
                <a:cubicBezTo>
                  <a:pt x="30262" y="175121"/>
                  <a:pt x="7938" y="205184"/>
                  <a:pt x="7938" y="240407"/>
                </a:cubicBezTo>
                <a:cubicBezTo>
                  <a:pt x="7938" y="247898"/>
                  <a:pt x="14039" y="254000"/>
                  <a:pt x="21530" y="254000"/>
                </a:cubicBezTo>
                <a:lnTo>
                  <a:pt x="200670" y="254000"/>
                </a:lnTo>
                <a:cubicBezTo>
                  <a:pt x="208161" y="254000"/>
                  <a:pt x="214263" y="247898"/>
                  <a:pt x="214263" y="240407"/>
                </a:cubicBezTo>
                <a:cubicBezTo>
                  <a:pt x="214263" y="205184"/>
                  <a:pt x="191939" y="175171"/>
                  <a:pt x="160685" y="163711"/>
                </a:cubicBezTo>
                <a:lnTo>
                  <a:pt x="160685" y="182265"/>
                </a:lnTo>
                <a:cubicBezTo>
                  <a:pt x="172244" y="186333"/>
                  <a:pt x="180529" y="197396"/>
                  <a:pt x="180529" y="210344"/>
                </a:cubicBezTo>
                <a:lnTo>
                  <a:pt x="180529" y="226219"/>
                </a:lnTo>
                <a:cubicBezTo>
                  <a:pt x="180529" y="231676"/>
                  <a:pt x="176064" y="236141"/>
                  <a:pt x="170607" y="236141"/>
                </a:cubicBezTo>
                <a:cubicBezTo>
                  <a:pt x="165150" y="236141"/>
                  <a:pt x="160685" y="231676"/>
                  <a:pt x="160685" y="226219"/>
                </a:cubicBezTo>
                <a:lnTo>
                  <a:pt x="160685" y="210344"/>
                </a:lnTo>
                <a:cubicBezTo>
                  <a:pt x="160685" y="204887"/>
                  <a:pt x="156220" y="200422"/>
                  <a:pt x="150763" y="200422"/>
                </a:cubicBezTo>
                <a:cubicBezTo>
                  <a:pt x="145306" y="200422"/>
                  <a:pt x="140841" y="204887"/>
                  <a:pt x="140841" y="210344"/>
                </a:cubicBezTo>
                <a:lnTo>
                  <a:pt x="140841" y="226219"/>
                </a:lnTo>
                <a:cubicBezTo>
                  <a:pt x="140841" y="231676"/>
                  <a:pt x="136376" y="236141"/>
                  <a:pt x="130919" y="236141"/>
                </a:cubicBezTo>
                <a:cubicBezTo>
                  <a:pt x="125462" y="236141"/>
                  <a:pt x="120997" y="231676"/>
                  <a:pt x="120997" y="226219"/>
                </a:cubicBezTo>
                <a:lnTo>
                  <a:pt x="120997" y="210344"/>
                </a:lnTo>
                <a:cubicBezTo>
                  <a:pt x="120997" y="197396"/>
                  <a:pt x="129282" y="186382"/>
                  <a:pt x="140841" y="182265"/>
                </a:cubicBezTo>
                <a:lnTo>
                  <a:pt x="140841" y="159147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8" name="Text 16"/>
          <p:cNvSpPr/>
          <p:nvPr/>
        </p:nvSpPr>
        <p:spPr>
          <a:xfrm>
            <a:off x="8229600" y="2228850"/>
            <a:ext cx="2400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老年人用药的指导原则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7797800" y="2736850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172561" y="27821"/>
                </a:moveTo>
                <a:cubicBezTo>
                  <a:pt x="178237" y="31948"/>
                  <a:pt x="179507" y="39886"/>
                  <a:pt x="175379" y="45561"/>
                </a:cubicBezTo>
                <a:lnTo>
                  <a:pt x="73779" y="185261"/>
                </a:lnTo>
                <a:cubicBezTo>
                  <a:pt x="71596" y="188278"/>
                  <a:pt x="68223" y="190143"/>
                  <a:pt x="64492" y="190460"/>
                </a:cubicBezTo>
                <a:cubicBezTo>
                  <a:pt x="60762" y="190778"/>
                  <a:pt x="57150" y="189389"/>
                  <a:pt x="54531" y="186769"/>
                </a:cubicBezTo>
                <a:lnTo>
                  <a:pt x="3731" y="135969"/>
                </a:lnTo>
                <a:cubicBezTo>
                  <a:pt x="-1230" y="131008"/>
                  <a:pt x="-1230" y="122952"/>
                  <a:pt x="3731" y="117991"/>
                </a:cubicBezTo>
                <a:cubicBezTo>
                  <a:pt x="8692" y="113030"/>
                  <a:pt x="16748" y="113030"/>
                  <a:pt x="21709" y="117991"/>
                </a:cubicBezTo>
                <a:lnTo>
                  <a:pt x="61992" y="158274"/>
                </a:lnTo>
                <a:lnTo>
                  <a:pt x="154861" y="30599"/>
                </a:lnTo>
                <a:cubicBezTo>
                  <a:pt x="158988" y="24924"/>
                  <a:pt x="166926" y="23654"/>
                  <a:pt x="172601" y="27781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0" name="Text 18"/>
          <p:cNvSpPr/>
          <p:nvPr/>
        </p:nvSpPr>
        <p:spPr>
          <a:xfrm>
            <a:off x="8115300" y="2686050"/>
            <a:ext cx="6908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个体化用药：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根据老年人的具体情况，制定个性化的用药方案</a:t>
            </a:r>
            <a:endParaRPr lang="en-US" dirty="0"/>
          </a:p>
        </p:txBody>
      </p:sp>
      <p:sp>
        <p:nvSpPr>
          <p:cNvPr id="21" name="Shape 19"/>
          <p:cNvSpPr/>
          <p:nvPr/>
        </p:nvSpPr>
        <p:spPr>
          <a:xfrm>
            <a:off x="7797800" y="3143250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172561" y="27821"/>
                </a:moveTo>
                <a:cubicBezTo>
                  <a:pt x="178237" y="31948"/>
                  <a:pt x="179507" y="39886"/>
                  <a:pt x="175379" y="45561"/>
                </a:cubicBezTo>
                <a:lnTo>
                  <a:pt x="73779" y="185261"/>
                </a:lnTo>
                <a:cubicBezTo>
                  <a:pt x="71596" y="188278"/>
                  <a:pt x="68223" y="190143"/>
                  <a:pt x="64492" y="190460"/>
                </a:cubicBezTo>
                <a:cubicBezTo>
                  <a:pt x="60762" y="190778"/>
                  <a:pt x="57150" y="189389"/>
                  <a:pt x="54531" y="186769"/>
                </a:cubicBezTo>
                <a:lnTo>
                  <a:pt x="3731" y="135969"/>
                </a:lnTo>
                <a:cubicBezTo>
                  <a:pt x="-1230" y="131008"/>
                  <a:pt x="-1230" y="122952"/>
                  <a:pt x="3731" y="117991"/>
                </a:cubicBezTo>
                <a:cubicBezTo>
                  <a:pt x="8692" y="113030"/>
                  <a:pt x="16748" y="113030"/>
                  <a:pt x="21709" y="117991"/>
                </a:cubicBezTo>
                <a:lnTo>
                  <a:pt x="61992" y="158274"/>
                </a:lnTo>
                <a:lnTo>
                  <a:pt x="154861" y="30599"/>
                </a:lnTo>
                <a:cubicBezTo>
                  <a:pt x="158988" y="24924"/>
                  <a:pt x="166926" y="23654"/>
                  <a:pt x="172601" y="27781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Text 20"/>
          <p:cNvSpPr/>
          <p:nvPr/>
        </p:nvSpPr>
        <p:spPr>
          <a:xfrm>
            <a:off x="8115300" y="3092450"/>
            <a:ext cx="6908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简化用药方案：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尽量减少药物种类和剂量，避免不必要的药物叠加</a:t>
            </a:r>
            <a:endParaRPr lang="en-US" dirty="0"/>
          </a:p>
        </p:txBody>
      </p:sp>
      <p:sp>
        <p:nvSpPr>
          <p:cNvPr id="23" name="Shape 21"/>
          <p:cNvSpPr/>
          <p:nvPr/>
        </p:nvSpPr>
        <p:spPr>
          <a:xfrm>
            <a:off x="7797800" y="3549650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172561" y="27821"/>
                </a:moveTo>
                <a:cubicBezTo>
                  <a:pt x="178237" y="31948"/>
                  <a:pt x="179507" y="39886"/>
                  <a:pt x="175379" y="45561"/>
                </a:cubicBezTo>
                <a:lnTo>
                  <a:pt x="73779" y="185261"/>
                </a:lnTo>
                <a:cubicBezTo>
                  <a:pt x="71596" y="188278"/>
                  <a:pt x="68223" y="190143"/>
                  <a:pt x="64492" y="190460"/>
                </a:cubicBezTo>
                <a:cubicBezTo>
                  <a:pt x="60762" y="190778"/>
                  <a:pt x="57150" y="189389"/>
                  <a:pt x="54531" y="186769"/>
                </a:cubicBezTo>
                <a:lnTo>
                  <a:pt x="3731" y="135969"/>
                </a:lnTo>
                <a:cubicBezTo>
                  <a:pt x="-1230" y="131008"/>
                  <a:pt x="-1230" y="122952"/>
                  <a:pt x="3731" y="117991"/>
                </a:cubicBezTo>
                <a:cubicBezTo>
                  <a:pt x="8692" y="113030"/>
                  <a:pt x="16748" y="113030"/>
                  <a:pt x="21709" y="117991"/>
                </a:cubicBezTo>
                <a:lnTo>
                  <a:pt x="61992" y="158274"/>
                </a:lnTo>
                <a:lnTo>
                  <a:pt x="154861" y="30599"/>
                </a:lnTo>
                <a:cubicBezTo>
                  <a:pt x="158988" y="24924"/>
                  <a:pt x="166926" y="23654"/>
                  <a:pt x="172601" y="27781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4" name="Text 22"/>
          <p:cNvSpPr/>
          <p:nvPr/>
        </p:nvSpPr>
        <p:spPr>
          <a:xfrm>
            <a:off x="8115300" y="3498850"/>
            <a:ext cx="6908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用药教育：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教育老年人正确理解药物的作用、副作用和用药方法</a:t>
            </a:r>
            <a:endParaRPr lang="en-US" dirty="0"/>
          </a:p>
        </p:txBody>
      </p:sp>
      <p:sp>
        <p:nvSpPr>
          <p:cNvPr id="25" name="Shape 23"/>
          <p:cNvSpPr/>
          <p:nvPr/>
        </p:nvSpPr>
        <p:spPr>
          <a:xfrm>
            <a:off x="7505700" y="4229100"/>
            <a:ext cx="7518400" cy="1879600"/>
          </a:xfrm>
          <a:custGeom>
            <a:avLst/>
            <a:gdLst/>
            <a:ahLst/>
            <a:cxnLst/>
            <a:rect l="l" t="t" r="r" b="b"/>
            <a:pathLst>
              <a:path w="7518400" h="1879600">
                <a:moveTo>
                  <a:pt x="101592" y="0"/>
                </a:moveTo>
                <a:lnTo>
                  <a:pt x="7416808" y="0"/>
                </a:lnTo>
                <a:cubicBezTo>
                  <a:pt x="7472916" y="0"/>
                  <a:pt x="7518400" y="45484"/>
                  <a:pt x="7518400" y="101592"/>
                </a:cubicBezTo>
                <a:lnTo>
                  <a:pt x="7518400" y="1778008"/>
                </a:lnTo>
                <a:cubicBezTo>
                  <a:pt x="7518400" y="1834116"/>
                  <a:pt x="7472916" y="1879600"/>
                  <a:pt x="7416808" y="1879600"/>
                </a:cubicBezTo>
                <a:lnTo>
                  <a:pt x="101592" y="1879600"/>
                </a:lnTo>
                <a:cubicBezTo>
                  <a:pt x="45484" y="1879600"/>
                  <a:pt x="0" y="1834116"/>
                  <a:pt x="0" y="17780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C00000">
              <a:alpha val="28000"/>
            </a:srgbClr>
          </a:solidFill>
        </p:spPr>
      </p:sp>
      <p:sp>
        <p:nvSpPr>
          <p:cNvPr id="27" name="Text 25"/>
          <p:cNvSpPr/>
          <p:nvPr/>
        </p:nvSpPr>
        <p:spPr>
          <a:xfrm>
            <a:off x="8013700" y="4381500"/>
            <a:ext cx="6959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关键提示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7950200" y="4787900"/>
            <a:ext cx="7010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药物吸收可能受胃酸分泌减少影响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7950200" y="5092700"/>
            <a:ext cx="7010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药物分布受体内脂肪和水分比例变化影响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7950200" y="5397500"/>
            <a:ext cx="7010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药物代谢因肝脏功能下降而减慢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7950200" y="5702300"/>
            <a:ext cx="70104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药物排泄因肾脏功能减退而延缓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6" name="Shape 34"/>
          <p:cNvSpPr/>
          <p:nvPr/>
        </p:nvSpPr>
        <p:spPr>
          <a:xfrm>
            <a:off x="7505700" y="6261100"/>
            <a:ext cx="7518400" cy="863600"/>
          </a:xfrm>
          <a:custGeom>
            <a:avLst/>
            <a:gdLst/>
            <a:ahLst/>
            <a:cxnLst/>
            <a:rect l="l" t="t" r="r" b="b"/>
            <a:pathLst>
              <a:path w="7518400" h="863600">
                <a:moveTo>
                  <a:pt x="101603" y="0"/>
                </a:moveTo>
                <a:lnTo>
                  <a:pt x="7416797" y="0"/>
                </a:lnTo>
                <a:cubicBezTo>
                  <a:pt x="7472911" y="0"/>
                  <a:pt x="7518400" y="45489"/>
                  <a:pt x="7518400" y="101603"/>
                </a:cubicBezTo>
                <a:lnTo>
                  <a:pt x="7518400" y="761997"/>
                </a:lnTo>
                <a:cubicBezTo>
                  <a:pt x="7518400" y="818111"/>
                  <a:pt x="7472911" y="863600"/>
                  <a:pt x="7416797" y="863600"/>
                </a:cubicBezTo>
                <a:lnTo>
                  <a:pt x="101603" y="863600"/>
                </a:lnTo>
                <a:cubicBezTo>
                  <a:pt x="45527" y="863600"/>
                  <a:pt x="0" y="818073"/>
                  <a:pt x="0" y="761997"/>
                </a:cubicBezTo>
                <a:lnTo>
                  <a:pt x="0" y="101603"/>
                </a:lnTo>
                <a:cubicBezTo>
                  <a:pt x="0" y="45527"/>
                  <a:pt x="45527" y="0"/>
                  <a:pt x="101603" y="0"/>
                </a:cubicBezTo>
                <a:close/>
              </a:path>
            </a:pathLst>
          </a:custGeom>
          <a:solidFill>
            <a:srgbClr val="597D5A">
              <a:alpha val="10000"/>
            </a:srgbClr>
          </a:solidFill>
        </p:spPr>
      </p:sp>
      <p:sp>
        <p:nvSpPr>
          <p:cNvPr id="38" name="Text 36"/>
          <p:cNvSpPr/>
          <p:nvPr/>
        </p:nvSpPr>
        <p:spPr>
          <a:xfrm>
            <a:off x="7988300" y="6413500"/>
            <a:ext cx="69723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照护者职责：</a:t>
            </a: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协助老年人按时服药，记录用药情况，观察不良反应，及时与医护人员沟通</a:t>
            </a:r>
            <a:endParaRPr lang="en-US" dirty="0"/>
          </a:p>
        </p:txBody>
      </p:sp>
      <p:sp>
        <p:nvSpPr>
          <p:cNvPr id="3" name="Text 1"/>
          <p:cNvSpPr/>
          <p:nvPr/>
        </p:nvSpPr>
        <p:spPr>
          <a:xfrm>
            <a:off x="508000" y="914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老年人生理变化对药物反应的影响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 flipV="1">
            <a:off x="508000" y="1714500"/>
            <a:ext cx="69081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老年人用药管理的实践技巧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 flipV="1">
            <a:off x="508000" y="1651000"/>
            <a:ext cx="7239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" name="Shape 2"/>
          <p:cNvSpPr/>
          <p:nvPr/>
        </p:nvSpPr>
        <p:spPr>
          <a:xfrm>
            <a:off x="508000" y="1676400"/>
            <a:ext cx="12192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3"/>
          <p:cNvSpPr/>
          <p:nvPr/>
        </p:nvSpPr>
        <p:spPr>
          <a:xfrm>
            <a:off x="533400" y="2032000"/>
            <a:ext cx="50800" cy="1168400"/>
          </a:xfrm>
          <a:custGeom>
            <a:avLst/>
            <a:gdLst/>
            <a:ahLst/>
            <a:cxnLst/>
            <a:rect l="l" t="t" r="r" b="b"/>
            <a:pathLst>
              <a:path w="50800" h="1168400">
                <a:moveTo>
                  <a:pt x="0" y="0"/>
                </a:moveTo>
                <a:lnTo>
                  <a:pt x="50800" y="0"/>
                </a:lnTo>
                <a:lnTo>
                  <a:pt x="50800" y="1168400"/>
                </a:lnTo>
                <a:lnTo>
                  <a:pt x="0" y="11684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4"/>
          <p:cNvSpPr/>
          <p:nvPr/>
        </p:nvSpPr>
        <p:spPr>
          <a:xfrm>
            <a:off x="895350" y="20828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31750" y="55563"/>
                </a:moveTo>
                <a:cubicBezTo>
                  <a:pt x="31750" y="42416"/>
                  <a:pt x="42416" y="31750"/>
                  <a:pt x="55563" y="31750"/>
                </a:cubicBezTo>
                <a:cubicBezTo>
                  <a:pt x="68709" y="31750"/>
                  <a:pt x="79375" y="42416"/>
                  <a:pt x="79375" y="55563"/>
                </a:cubicBezTo>
                <a:lnTo>
                  <a:pt x="79375" y="111125"/>
                </a:lnTo>
                <a:lnTo>
                  <a:pt x="31750" y="111125"/>
                </a:lnTo>
                <a:lnTo>
                  <a:pt x="31750" y="55563"/>
                </a:lnTo>
                <a:close/>
                <a:moveTo>
                  <a:pt x="87313" y="182563"/>
                </a:moveTo>
                <a:cubicBezTo>
                  <a:pt x="87313" y="158403"/>
                  <a:pt x="96292" y="136327"/>
                  <a:pt x="111125" y="119559"/>
                </a:cubicBezTo>
                <a:lnTo>
                  <a:pt x="111125" y="55563"/>
                </a:lnTo>
                <a:cubicBezTo>
                  <a:pt x="111125" y="24854"/>
                  <a:pt x="86271" y="0"/>
                  <a:pt x="55563" y="0"/>
                </a:cubicBezTo>
                <a:cubicBezTo>
                  <a:pt x="24854" y="0"/>
                  <a:pt x="0" y="24854"/>
                  <a:pt x="0" y="55563"/>
                </a:cubicBezTo>
                <a:lnTo>
                  <a:pt x="0" y="198438"/>
                </a:lnTo>
                <a:cubicBezTo>
                  <a:pt x="0" y="229146"/>
                  <a:pt x="24854" y="254000"/>
                  <a:pt x="55563" y="254000"/>
                </a:cubicBezTo>
                <a:cubicBezTo>
                  <a:pt x="74067" y="254000"/>
                  <a:pt x="90438" y="244971"/>
                  <a:pt x="100558" y="231031"/>
                </a:cubicBezTo>
                <a:cubicBezTo>
                  <a:pt x="92125" y="216843"/>
                  <a:pt x="87313" y="200273"/>
                  <a:pt x="87313" y="182563"/>
                </a:cubicBezTo>
                <a:close/>
                <a:moveTo>
                  <a:pt x="119410" y="215999"/>
                </a:moveTo>
                <a:cubicBezTo>
                  <a:pt x="121692" y="220315"/>
                  <a:pt x="127496" y="220811"/>
                  <a:pt x="130969" y="217339"/>
                </a:cubicBezTo>
                <a:lnTo>
                  <a:pt x="217339" y="130969"/>
                </a:lnTo>
                <a:cubicBezTo>
                  <a:pt x="220811" y="127496"/>
                  <a:pt x="220315" y="121692"/>
                  <a:pt x="215999" y="119410"/>
                </a:cubicBezTo>
                <a:cubicBezTo>
                  <a:pt x="206028" y="114102"/>
                  <a:pt x="194667" y="111125"/>
                  <a:pt x="182563" y="111125"/>
                </a:cubicBezTo>
                <a:cubicBezTo>
                  <a:pt x="143123" y="111125"/>
                  <a:pt x="111125" y="143123"/>
                  <a:pt x="111125" y="182563"/>
                </a:cubicBezTo>
                <a:cubicBezTo>
                  <a:pt x="111125" y="194618"/>
                  <a:pt x="114102" y="206028"/>
                  <a:pt x="119410" y="215999"/>
                </a:cubicBezTo>
                <a:close/>
                <a:moveTo>
                  <a:pt x="147786" y="234156"/>
                </a:moveTo>
                <a:cubicBezTo>
                  <a:pt x="144314" y="237629"/>
                  <a:pt x="144810" y="243433"/>
                  <a:pt x="149126" y="245715"/>
                </a:cubicBezTo>
                <a:cubicBezTo>
                  <a:pt x="159097" y="251023"/>
                  <a:pt x="170458" y="254000"/>
                  <a:pt x="182563" y="254000"/>
                </a:cubicBezTo>
                <a:cubicBezTo>
                  <a:pt x="222002" y="254000"/>
                  <a:pt x="254000" y="222002"/>
                  <a:pt x="254000" y="182563"/>
                </a:cubicBezTo>
                <a:cubicBezTo>
                  <a:pt x="254000" y="170507"/>
                  <a:pt x="251023" y="159097"/>
                  <a:pt x="245715" y="149126"/>
                </a:cubicBezTo>
                <a:cubicBezTo>
                  <a:pt x="243433" y="144810"/>
                  <a:pt x="237629" y="144314"/>
                  <a:pt x="234156" y="147786"/>
                </a:cubicBezTo>
                <a:lnTo>
                  <a:pt x="147786" y="234156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8" name="Text 5"/>
          <p:cNvSpPr/>
          <p:nvPr/>
        </p:nvSpPr>
        <p:spPr>
          <a:xfrm>
            <a:off x="1333500" y="2032000"/>
            <a:ext cx="1943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药品的准备和管理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901700" y="2540000"/>
            <a:ext cx="177800" cy="203200"/>
          </a:xfrm>
          <a:custGeom>
            <a:avLst/>
            <a:gdLst/>
            <a:ahLst/>
            <a:cxnLst/>
            <a:rect l="l" t="t" r="r" b="b"/>
            <a:pathLst>
              <a:path w="177800" h="203200">
                <a:moveTo>
                  <a:pt x="146606" y="50800"/>
                </a:moveTo>
                <a:lnTo>
                  <a:pt x="132993" y="31750"/>
                </a:lnTo>
                <a:lnTo>
                  <a:pt x="44847" y="31750"/>
                </a:lnTo>
                <a:lnTo>
                  <a:pt x="31234" y="50800"/>
                </a:lnTo>
                <a:lnTo>
                  <a:pt x="146606" y="50800"/>
                </a:lnTo>
                <a:close/>
                <a:moveTo>
                  <a:pt x="0" y="58936"/>
                </a:moveTo>
                <a:cubicBezTo>
                  <a:pt x="0" y="53657"/>
                  <a:pt x="1667" y="48498"/>
                  <a:pt x="4723" y="44172"/>
                </a:cubicBezTo>
                <a:lnTo>
                  <a:pt x="24170" y="16986"/>
                </a:lnTo>
                <a:cubicBezTo>
                  <a:pt x="28932" y="10319"/>
                  <a:pt x="36632" y="6350"/>
                  <a:pt x="44807" y="6350"/>
                </a:cubicBezTo>
                <a:lnTo>
                  <a:pt x="132953" y="6350"/>
                </a:lnTo>
                <a:cubicBezTo>
                  <a:pt x="141168" y="6350"/>
                  <a:pt x="148868" y="10319"/>
                  <a:pt x="153630" y="16986"/>
                </a:cubicBezTo>
                <a:lnTo>
                  <a:pt x="173038" y="44172"/>
                </a:lnTo>
                <a:cubicBezTo>
                  <a:pt x="176133" y="48498"/>
                  <a:pt x="177760" y="53657"/>
                  <a:pt x="177760" y="58936"/>
                </a:cubicBezTo>
                <a:lnTo>
                  <a:pt x="177800" y="165100"/>
                </a:lnTo>
                <a:cubicBezTo>
                  <a:pt x="177800" y="179110"/>
                  <a:pt x="166410" y="190500"/>
                  <a:pt x="152400" y="190500"/>
                </a:cubicBezTo>
                <a:lnTo>
                  <a:pt x="25400" y="190500"/>
                </a:lnTo>
                <a:cubicBezTo>
                  <a:pt x="11390" y="190500"/>
                  <a:pt x="0" y="179110"/>
                  <a:pt x="0" y="165100"/>
                </a:cubicBezTo>
                <a:lnTo>
                  <a:pt x="0" y="58936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0" name="Text 7"/>
          <p:cNvSpPr/>
          <p:nvPr/>
        </p:nvSpPr>
        <p:spPr>
          <a:xfrm>
            <a:off x="1219200" y="24892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药品分类存放：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将药品按照用药时间、剂量等分类存放，便于识别和取用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889000" y="29464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2898" y="38100"/>
                </a:moveTo>
                <a:lnTo>
                  <a:pt x="12898" y="97433"/>
                </a:lnTo>
                <a:cubicBezTo>
                  <a:pt x="12898" y="104180"/>
                  <a:pt x="15558" y="110649"/>
                  <a:pt x="20320" y="115411"/>
                </a:cubicBezTo>
                <a:lnTo>
                  <a:pt x="96520" y="191611"/>
                </a:lnTo>
                <a:cubicBezTo>
                  <a:pt x="106442" y="201533"/>
                  <a:pt x="122515" y="201533"/>
                  <a:pt x="132437" y="191611"/>
                </a:cubicBezTo>
                <a:lnTo>
                  <a:pt x="191770" y="132278"/>
                </a:lnTo>
                <a:cubicBezTo>
                  <a:pt x="201692" y="122357"/>
                  <a:pt x="201692" y="106283"/>
                  <a:pt x="191770" y="96361"/>
                </a:cubicBezTo>
                <a:lnTo>
                  <a:pt x="115570" y="20161"/>
                </a:lnTo>
                <a:cubicBezTo>
                  <a:pt x="110808" y="15359"/>
                  <a:pt x="104378" y="12700"/>
                  <a:pt x="97631" y="12700"/>
                </a:cubicBezTo>
                <a:lnTo>
                  <a:pt x="38298" y="12700"/>
                </a:lnTo>
                <a:cubicBezTo>
                  <a:pt x="24289" y="12700"/>
                  <a:pt x="12898" y="24090"/>
                  <a:pt x="12898" y="38100"/>
                </a:cubicBezTo>
                <a:close/>
                <a:moveTo>
                  <a:pt x="57348" y="44450"/>
                </a:moveTo>
                <a:cubicBezTo>
                  <a:pt x="64358" y="44450"/>
                  <a:pt x="70048" y="50141"/>
                  <a:pt x="70048" y="57150"/>
                </a:cubicBezTo>
                <a:cubicBezTo>
                  <a:pt x="70048" y="64159"/>
                  <a:pt x="64358" y="69850"/>
                  <a:pt x="57348" y="69850"/>
                </a:cubicBezTo>
                <a:cubicBezTo>
                  <a:pt x="50339" y="69850"/>
                  <a:pt x="44648" y="64159"/>
                  <a:pt x="44648" y="57150"/>
                </a:cubicBezTo>
                <a:cubicBezTo>
                  <a:pt x="44648" y="50141"/>
                  <a:pt x="50339" y="44450"/>
                  <a:pt x="57348" y="4445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2" name="Text 9"/>
          <p:cNvSpPr/>
          <p:nvPr/>
        </p:nvSpPr>
        <p:spPr>
          <a:xfrm>
            <a:off x="1219200" y="28956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药品标签清晰：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药品标签应清晰标注药物名称、剂量、用药时间和注意事项等信息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533400" y="3454400"/>
            <a:ext cx="50800" cy="1168400"/>
          </a:xfrm>
          <a:custGeom>
            <a:avLst/>
            <a:gdLst/>
            <a:ahLst/>
            <a:cxnLst/>
            <a:rect l="l" t="t" r="r" b="b"/>
            <a:pathLst>
              <a:path w="50800" h="1168400">
                <a:moveTo>
                  <a:pt x="0" y="0"/>
                </a:moveTo>
                <a:lnTo>
                  <a:pt x="50800" y="0"/>
                </a:lnTo>
                <a:lnTo>
                  <a:pt x="50800" y="1168400"/>
                </a:lnTo>
                <a:lnTo>
                  <a:pt x="0" y="11684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4" name="Shape 11"/>
          <p:cNvSpPr/>
          <p:nvPr/>
        </p:nvSpPr>
        <p:spPr>
          <a:xfrm>
            <a:off x="911225" y="350520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0"/>
                </a:moveTo>
                <a:cubicBezTo>
                  <a:pt x="102344" y="0"/>
                  <a:pt x="95250" y="7094"/>
                  <a:pt x="95250" y="15875"/>
                </a:cubicBezTo>
                <a:lnTo>
                  <a:pt x="95250" y="17463"/>
                </a:lnTo>
                <a:cubicBezTo>
                  <a:pt x="59035" y="24805"/>
                  <a:pt x="31750" y="56852"/>
                  <a:pt x="31750" y="95250"/>
                </a:cubicBezTo>
                <a:lnTo>
                  <a:pt x="31750" y="106015"/>
                </a:lnTo>
                <a:cubicBezTo>
                  <a:pt x="31750" y="129877"/>
                  <a:pt x="23614" y="153045"/>
                  <a:pt x="8731" y="171698"/>
                </a:cubicBezTo>
                <a:lnTo>
                  <a:pt x="3870" y="177750"/>
                </a:lnTo>
                <a:cubicBezTo>
                  <a:pt x="1339" y="180876"/>
                  <a:pt x="0" y="184745"/>
                  <a:pt x="0" y="188764"/>
                </a:cubicBezTo>
                <a:cubicBezTo>
                  <a:pt x="0" y="198487"/>
                  <a:pt x="7888" y="206375"/>
                  <a:pt x="17611" y="206375"/>
                </a:cubicBezTo>
                <a:lnTo>
                  <a:pt x="204589" y="206375"/>
                </a:lnTo>
                <a:cubicBezTo>
                  <a:pt x="214313" y="206375"/>
                  <a:pt x="222200" y="198487"/>
                  <a:pt x="222200" y="188764"/>
                </a:cubicBezTo>
                <a:cubicBezTo>
                  <a:pt x="222200" y="184745"/>
                  <a:pt x="220861" y="180876"/>
                  <a:pt x="218331" y="177750"/>
                </a:cubicBezTo>
                <a:lnTo>
                  <a:pt x="213469" y="171698"/>
                </a:lnTo>
                <a:cubicBezTo>
                  <a:pt x="198636" y="153045"/>
                  <a:pt x="190500" y="129877"/>
                  <a:pt x="190500" y="106015"/>
                </a:cubicBezTo>
                <a:lnTo>
                  <a:pt x="190500" y="95250"/>
                </a:lnTo>
                <a:cubicBezTo>
                  <a:pt x="190500" y="56852"/>
                  <a:pt x="163215" y="24805"/>
                  <a:pt x="127000" y="17462"/>
                </a:cubicBezTo>
                <a:lnTo>
                  <a:pt x="127000" y="15875"/>
                </a:lnTo>
                <a:cubicBezTo>
                  <a:pt x="127000" y="7094"/>
                  <a:pt x="119906" y="0"/>
                  <a:pt x="111125" y="0"/>
                </a:cubicBezTo>
                <a:close/>
                <a:moveTo>
                  <a:pt x="80367" y="230188"/>
                </a:moveTo>
                <a:cubicBezTo>
                  <a:pt x="83889" y="243880"/>
                  <a:pt x="96341" y="254000"/>
                  <a:pt x="111125" y="254000"/>
                </a:cubicBezTo>
                <a:cubicBezTo>
                  <a:pt x="125909" y="254000"/>
                  <a:pt x="138361" y="243880"/>
                  <a:pt x="141883" y="230188"/>
                </a:cubicBezTo>
                <a:lnTo>
                  <a:pt x="80367" y="230188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5" name="Text 12"/>
          <p:cNvSpPr/>
          <p:nvPr/>
        </p:nvSpPr>
        <p:spPr>
          <a:xfrm>
            <a:off x="1333500" y="3454400"/>
            <a:ext cx="2400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用药提醒和依从性提升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889000" y="39624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96572" y="30401"/>
                </a:moveTo>
                <a:cubicBezTo>
                  <a:pt x="194747" y="26948"/>
                  <a:pt x="190103" y="26551"/>
                  <a:pt x="187325" y="29329"/>
                </a:cubicBezTo>
                <a:lnTo>
                  <a:pt x="118229" y="98425"/>
                </a:lnTo>
                <a:cubicBezTo>
                  <a:pt x="115451" y="101203"/>
                  <a:pt x="115848" y="105847"/>
                  <a:pt x="119301" y="107672"/>
                </a:cubicBezTo>
                <a:cubicBezTo>
                  <a:pt x="127278" y="111919"/>
                  <a:pt x="136366" y="114300"/>
                  <a:pt x="146050" y="114300"/>
                </a:cubicBezTo>
                <a:cubicBezTo>
                  <a:pt x="177602" y="114300"/>
                  <a:pt x="203200" y="88702"/>
                  <a:pt x="203200" y="57150"/>
                </a:cubicBezTo>
                <a:cubicBezTo>
                  <a:pt x="203200" y="47506"/>
                  <a:pt x="200819" y="38378"/>
                  <a:pt x="196572" y="30401"/>
                </a:cubicBezTo>
                <a:close/>
                <a:moveTo>
                  <a:pt x="95528" y="83899"/>
                </a:moveTo>
                <a:cubicBezTo>
                  <a:pt x="97353" y="87352"/>
                  <a:pt x="101997" y="87749"/>
                  <a:pt x="104775" y="84971"/>
                </a:cubicBezTo>
                <a:lnTo>
                  <a:pt x="173871" y="15875"/>
                </a:lnTo>
                <a:cubicBezTo>
                  <a:pt x="176649" y="13097"/>
                  <a:pt x="176252" y="8453"/>
                  <a:pt x="172799" y="6628"/>
                </a:cubicBezTo>
                <a:cubicBezTo>
                  <a:pt x="164822" y="2381"/>
                  <a:pt x="155734" y="0"/>
                  <a:pt x="146050" y="0"/>
                </a:cubicBezTo>
                <a:cubicBezTo>
                  <a:pt x="114498" y="0"/>
                  <a:pt x="88900" y="25598"/>
                  <a:pt x="88900" y="57150"/>
                </a:cubicBezTo>
                <a:cubicBezTo>
                  <a:pt x="88900" y="66794"/>
                  <a:pt x="91281" y="75922"/>
                  <a:pt x="95528" y="83899"/>
                </a:cubicBezTo>
                <a:close/>
                <a:moveTo>
                  <a:pt x="57150" y="88900"/>
                </a:moveTo>
                <a:cubicBezTo>
                  <a:pt x="31433" y="88900"/>
                  <a:pt x="9684" y="105886"/>
                  <a:pt x="2500" y="129223"/>
                </a:cubicBezTo>
                <a:cubicBezTo>
                  <a:pt x="1349" y="132993"/>
                  <a:pt x="4366" y="136525"/>
                  <a:pt x="8295" y="136525"/>
                </a:cubicBezTo>
                <a:lnTo>
                  <a:pt x="106005" y="136525"/>
                </a:lnTo>
                <a:cubicBezTo>
                  <a:pt x="109934" y="136525"/>
                  <a:pt x="112951" y="132993"/>
                  <a:pt x="111800" y="129223"/>
                </a:cubicBezTo>
                <a:cubicBezTo>
                  <a:pt x="111443" y="128032"/>
                  <a:pt x="111046" y="126881"/>
                  <a:pt x="110609" y="125770"/>
                </a:cubicBezTo>
                <a:cubicBezTo>
                  <a:pt x="95766" y="118586"/>
                  <a:pt x="83622" y="106720"/>
                  <a:pt x="76081" y="92115"/>
                </a:cubicBezTo>
                <a:cubicBezTo>
                  <a:pt x="70167" y="90051"/>
                  <a:pt x="63817" y="88900"/>
                  <a:pt x="57190" y="88900"/>
                </a:cubicBezTo>
                <a:close/>
                <a:moveTo>
                  <a:pt x="111800" y="162877"/>
                </a:moveTo>
                <a:cubicBezTo>
                  <a:pt x="112951" y="159107"/>
                  <a:pt x="109934" y="155575"/>
                  <a:pt x="106005" y="155575"/>
                </a:cubicBezTo>
                <a:lnTo>
                  <a:pt x="8295" y="155575"/>
                </a:lnTo>
                <a:cubicBezTo>
                  <a:pt x="4366" y="155575"/>
                  <a:pt x="1349" y="159107"/>
                  <a:pt x="2500" y="162877"/>
                </a:cubicBezTo>
                <a:cubicBezTo>
                  <a:pt x="9684" y="186214"/>
                  <a:pt x="31433" y="203200"/>
                  <a:pt x="57150" y="203200"/>
                </a:cubicBezTo>
                <a:cubicBezTo>
                  <a:pt x="82868" y="203200"/>
                  <a:pt x="104616" y="186214"/>
                  <a:pt x="111800" y="162877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7" name="Text 14"/>
          <p:cNvSpPr/>
          <p:nvPr/>
        </p:nvSpPr>
        <p:spPr>
          <a:xfrm>
            <a:off x="1219200" y="39116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使用用药盒：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使用带分隔的用药盒（图12-1-1），按照用药时间将药物分装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Shape 15"/>
          <p:cNvSpPr/>
          <p:nvPr/>
        </p:nvSpPr>
        <p:spPr>
          <a:xfrm>
            <a:off x="889000" y="43688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0"/>
                </a:moveTo>
                <a:cubicBezTo>
                  <a:pt x="157675" y="0"/>
                  <a:pt x="203200" y="45525"/>
                  <a:pt x="203200" y="101600"/>
                </a:cubicBezTo>
                <a:cubicBezTo>
                  <a:pt x="203200" y="157675"/>
                  <a:pt x="157675" y="203200"/>
                  <a:pt x="101600" y="203200"/>
                </a:cubicBezTo>
                <a:cubicBezTo>
                  <a:pt x="45525" y="203200"/>
                  <a:pt x="0" y="157675"/>
                  <a:pt x="0" y="101600"/>
                </a:cubicBezTo>
                <a:cubicBezTo>
                  <a:pt x="0" y="45525"/>
                  <a:pt x="45525" y="0"/>
                  <a:pt x="101600" y="0"/>
                </a:cubicBezTo>
                <a:close/>
                <a:moveTo>
                  <a:pt x="92075" y="47625"/>
                </a:moveTo>
                <a:lnTo>
                  <a:pt x="92075" y="101600"/>
                </a:lnTo>
                <a:cubicBezTo>
                  <a:pt x="92075" y="104775"/>
                  <a:pt x="93663" y="107752"/>
                  <a:pt x="96322" y="109538"/>
                </a:cubicBezTo>
                <a:lnTo>
                  <a:pt x="134422" y="134938"/>
                </a:lnTo>
                <a:cubicBezTo>
                  <a:pt x="138787" y="137874"/>
                  <a:pt x="144701" y="136684"/>
                  <a:pt x="147638" y="132278"/>
                </a:cubicBezTo>
                <a:cubicBezTo>
                  <a:pt x="150574" y="127873"/>
                  <a:pt x="149384" y="121999"/>
                  <a:pt x="144978" y="119063"/>
                </a:cubicBezTo>
                <a:lnTo>
                  <a:pt x="111125" y="96520"/>
                </a:lnTo>
                <a:lnTo>
                  <a:pt x="111125" y="47625"/>
                </a:lnTo>
                <a:cubicBezTo>
                  <a:pt x="111125" y="42347"/>
                  <a:pt x="106878" y="38100"/>
                  <a:pt x="101600" y="38100"/>
                </a:cubicBezTo>
                <a:cubicBezTo>
                  <a:pt x="96322" y="38100"/>
                  <a:pt x="92075" y="42347"/>
                  <a:pt x="92075" y="4762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9" name="Text 16"/>
          <p:cNvSpPr/>
          <p:nvPr/>
        </p:nvSpPr>
        <p:spPr>
          <a:xfrm>
            <a:off x="1219200" y="43180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设定用药提醒：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利用闹钟、手机应用等工具设定用药提醒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17"/>
          <p:cNvSpPr/>
          <p:nvPr/>
        </p:nvSpPr>
        <p:spPr>
          <a:xfrm>
            <a:off x="533400" y="4876800"/>
            <a:ext cx="50800" cy="1168400"/>
          </a:xfrm>
          <a:custGeom>
            <a:avLst/>
            <a:gdLst/>
            <a:ahLst/>
            <a:cxnLst/>
            <a:rect l="l" t="t" r="r" b="b"/>
            <a:pathLst>
              <a:path w="50800" h="1168400">
                <a:moveTo>
                  <a:pt x="0" y="0"/>
                </a:moveTo>
                <a:lnTo>
                  <a:pt x="50800" y="0"/>
                </a:lnTo>
                <a:lnTo>
                  <a:pt x="50800" y="1168400"/>
                </a:lnTo>
                <a:lnTo>
                  <a:pt x="0" y="1168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1" name="Shape 18"/>
          <p:cNvSpPr/>
          <p:nvPr/>
        </p:nvSpPr>
        <p:spPr>
          <a:xfrm>
            <a:off x="927100" y="492760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54484" y="15875"/>
                </a:moveTo>
                <a:lnTo>
                  <a:pt x="158750" y="15875"/>
                </a:lnTo>
                <a:cubicBezTo>
                  <a:pt x="176262" y="15875"/>
                  <a:pt x="190500" y="30113"/>
                  <a:pt x="190500" y="47625"/>
                </a:cubicBezTo>
                <a:lnTo>
                  <a:pt x="190500" y="222250"/>
                </a:lnTo>
                <a:cubicBezTo>
                  <a:pt x="190500" y="239762"/>
                  <a:pt x="176262" y="254000"/>
                  <a:pt x="158750" y="254000"/>
                </a:cubicBezTo>
                <a:lnTo>
                  <a:pt x="31750" y="254000"/>
                </a:lnTo>
                <a:cubicBezTo>
                  <a:pt x="14238" y="254000"/>
                  <a:pt x="0" y="239762"/>
                  <a:pt x="0" y="222250"/>
                </a:cubicBezTo>
                <a:lnTo>
                  <a:pt x="0" y="47625"/>
                </a:lnTo>
                <a:cubicBezTo>
                  <a:pt x="0" y="30113"/>
                  <a:pt x="14238" y="15875"/>
                  <a:pt x="31750" y="15875"/>
                </a:cubicBezTo>
                <a:lnTo>
                  <a:pt x="36016" y="15875"/>
                </a:lnTo>
                <a:cubicBezTo>
                  <a:pt x="41473" y="6400"/>
                  <a:pt x="51743" y="0"/>
                  <a:pt x="63500" y="0"/>
                </a:cubicBezTo>
                <a:lnTo>
                  <a:pt x="127000" y="0"/>
                </a:lnTo>
                <a:cubicBezTo>
                  <a:pt x="138757" y="0"/>
                  <a:pt x="149027" y="6400"/>
                  <a:pt x="154484" y="15875"/>
                </a:cubicBezTo>
                <a:close/>
                <a:moveTo>
                  <a:pt x="123031" y="55563"/>
                </a:moveTo>
                <a:cubicBezTo>
                  <a:pt x="129629" y="55563"/>
                  <a:pt x="134938" y="50254"/>
                  <a:pt x="134938" y="43656"/>
                </a:cubicBezTo>
                <a:cubicBezTo>
                  <a:pt x="134938" y="37058"/>
                  <a:pt x="129629" y="31750"/>
                  <a:pt x="123031" y="31750"/>
                </a:cubicBezTo>
                <a:lnTo>
                  <a:pt x="67469" y="31750"/>
                </a:lnTo>
                <a:cubicBezTo>
                  <a:pt x="60871" y="31750"/>
                  <a:pt x="55563" y="37058"/>
                  <a:pt x="55563" y="43656"/>
                </a:cubicBezTo>
                <a:cubicBezTo>
                  <a:pt x="55563" y="50254"/>
                  <a:pt x="60871" y="55563"/>
                  <a:pt x="67469" y="55563"/>
                </a:cubicBezTo>
                <a:lnTo>
                  <a:pt x="123031" y="55563"/>
                </a:lnTo>
                <a:close/>
                <a:moveTo>
                  <a:pt x="63500" y="127000"/>
                </a:moveTo>
                <a:cubicBezTo>
                  <a:pt x="63500" y="118238"/>
                  <a:pt x="56387" y="111125"/>
                  <a:pt x="47625" y="111125"/>
                </a:cubicBezTo>
                <a:cubicBezTo>
                  <a:pt x="38863" y="111125"/>
                  <a:pt x="31750" y="118238"/>
                  <a:pt x="31750" y="127000"/>
                </a:cubicBezTo>
                <a:cubicBezTo>
                  <a:pt x="31750" y="135762"/>
                  <a:pt x="38863" y="142875"/>
                  <a:pt x="47625" y="142875"/>
                </a:cubicBezTo>
                <a:cubicBezTo>
                  <a:pt x="56387" y="142875"/>
                  <a:pt x="63500" y="135762"/>
                  <a:pt x="63500" y="127000"/>
                </a:cubicBezTo>
                <a:close/>
                <a:moveTo>
                  <a:pt x="79375" y="127000"/>
                </a:moveTo>
                <a:cubicBezTo>
                  <a:pt x="79375" y="133598"/>
                  <a:pt x="84683" y="138906"/>
                  <a:pt x="91281" y="138906"/>
                </a:cubicBezTo>
                <a:lnTo>
                  <a:pt x="146844" y="138906"/>
                </a:lnTo>
                <a:cubicBezTo>
                  <a:pt x="153442" y="138906"/>
                  <a:pt x="158750" y="133598"/>
                  <a:pt x="158750" y="127000"/>
                </a:cubicBezTo>
                <a:cubicBezTo>
                  <a:pt x="158750" y="120402"/>
                  <a:pt x="153442" y="115094"/>
                  <a:pt x="146844" y="115094"/>
                </a:cubicBezTo>
                <a:lnTo>
                  <a:pt x="91281" y="115094"/>
                </a:lnTo>
                <a:cubicBezTo>
                  <a:pt x="84683" y="115094"/>
                  <a:pt x="79375" y="120402"/>
                  <a:pt x="79375" y="127000"/>
                </a:cubicBezTo>
                <a:close/>
                <a:moveTo>
                  <a:pt x="79375" y="190500"/>
                </a:moveTo>
                <a:cubicBezTo>
                  <a:pt x="79375" y="197098"/>
                  <a:pt x="84683" y="202406"/>
                  <a:pt x="91281" y="202406"/>
                </a:cubicBezTo>
                <a:lnTo>
                  <a:pt x="146844" y="202406"/>
                </a:lnTo>
                <a:cubicBezTo>
                  <a:pt x="153442" y="202406"/>
                  <a:pt x="158750" y="197098"/>
                  <a:pt x="158750" y="190500"/>
                </a:cubicBezTo>
                <a:cubicBezTo>
                  <a:pt x="158750" y="183902"/>
                  <a:pt x="153442" y="178594"/>
                  <a:pt x="146844" y="178594"/>
                </a:cubicBezTo>
                <a:lnTo>
                  <a:pt x="91281" y="178594"/>
                </a:lnTo>
                <a:cubicBezTo>
                  <a:pt x="84683" y="178594"/>
                  <a:pt x="79375" y="183902"/>
                  <a:pt x="79375" y="190500"/>
                </a:cubicBezTo>
                <a:close/>
                <a:moveTo>
                  <a:pt x="47625" y="206375"/>
                </a:moveTo>
                <a:cubicBezTo>
                  <a:pt x="56387" y="206375"/>
                  <a:pt x="63500" y="199262"/>
                  <a:pt x="63500" y="190500"/>
                </a:cubicBezTo>
                <a:cubicBezTo>
                  <a:pt x="63500" y="181738"/>
                  <a:pt x="56387" y="174625"/>
                  <a:pt x="47625" y="174625"/>
                </a:cubicBezTo>
                <a:cubicBezTo>
                  <a:pt x="38863" y="174625"/>
                  <a:pt x="31750" y="181738"/>
                  <a:pt x="31750" y="190500"/>
                </a:cubicBezTo>
                <a:cubicBezTo>
                  <a:pt x="31750" y="199262"/>
                  <a:pt x="38863" y="206375"/>
                  <a:pt x="47625" y="2063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Text 19"/>
          <p:cNvSpPr/>
          <p:nvPr/>
        </p:nvSpPr>
        <p:spPr>
          <a:xfrm>
            <a:off x="1333500" y="4876800"/>
            <a:ext cx="2628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建立用药记录和定期监测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Shape 20"/>
          <p:cNvSpPr/>
          <p:nvPr/>
        </p:nvSpPr>
        <p:spPr>
          <a:xfrm>
            <a:off x="914400" y="5384800"/>
            <a:ext cx="152400" cy="203200"/>
          </a:xfrm>
          <a:custGeom>
            <a:avLst/>
            <a:gdLst/>
            <a:ahLst/>
            <a:cxnLst/>
            <a:rect l="l" t="t" r="r" b="b"/>
            <a:pathLst>
              <a:path w="152400" h="203200">
                <a:moveTo>
                  <a:pt x="0" y="25400"/>
                </a:moveTo>
                <a:cubicBezTo>
                  <a:pt x="0" y="11390"/>
                  <a:pt x="11390" y="0"/>
                  <a:pt x="25400" y="0"/>
                </a:cubicBezTo>
                <a:lnTo>
                  <a:pt x="84733" y="0"/>
                </a:lnTo>
                <a:cubicBezTo>
                  <a:pt x="91480" y="0"/>
                  <a:pt x="97949" y="2659"/>
                  <a:pt x="102711" y="7422"/>
                </a:cubicBezTo>
                <a:lnTo>
                  <a:pt x="144978" y="49728"/>
                </a:lnTo>
                <a:cubicBezTo>
                  <a:pt x="149741" y="54491"/>
                  <a:pt x="152400" y="60960"/>
                  <a:pt x="152400" y="67707"/>
                </a:cubicBezTo>
                <a:lnTo>
                  <a:pt x="152400" y="177800"/>
                </a:lnTo>
                <a:cubicBezTo>
                  <a:pt x="152400" y="191810"/>
                  <a:pt x="141010" y="203200"/>
                  <a:pt x="127000" y="203200"/>
                </a:cubicBezTo>
                <a:lnTo>
                  <a:pt x="25400" y="203200"/>
                </a:lnTo>
                <a:cubicBezTo>
                  <a:pt x="11390" y="203200"/>
                  <a:pt x="0" y="191810"/>
                  <a:pt x="0" y="177800"/>
                </a:cubicBezTo>
                <a:lnTo>
                  <a:pt x="0" y="25400"/>
                </a:lnTo>
                <a:close/>
                <a:moveTo>
                  <a:pt x="82550" y="23217"/>
                </a:moveTo>
                <a:lnTo>
                  <a:pt x="82550" y="60325"/>
                </a:lnTo>
                <a:cubicBezTo>
                  <a:pt x="82550" y="65603"/>
                  <a:pt x="86797" y="69850"/>
                  <a:pt x="92075" y="69850"/>
                </a:cubicBezTo>
                <a:lnTo>
                  <a:pt x="129183" y="69850"/>
                </a:lnTo>
                <a:lnTo>
                  <a:pt x="82550" y="23217"/>
                </a:lnTo>
                <a:close/>
                <a:moveTo>
                  <a:pt x="47625" y="101600"/>
                </a:moveTo>
                <a:cubicBezTo>
                  <a:pt x="42347" y="101600"/>
                  <a:pt x="38100" y="105847"/>
                  <a:pt x="38100" y="111125"/>
                </a:cubicBezTo>
                <a:cubicBezTo>
                  <a:pt x="38100" y="116403"/>
                  <a:pt x="42347" y="120650"/>
                  <a:pt x="47625" y="120650"/>
                </a:cubicBezTo>
                <a:lnTo>
                  <a:pt x="104775" y="120650"/>
                </a:lnTo>
                <a:cubicBezTo>
                  <a:pt x="110053" y="120650"/>
                  <a:pt x="114300" y="116403"/>
                  <a:pt x="114300" y="111125"/>
                </a:cubicBezTo>
                <a:cubicBezTo>
                  <a:pt x="114300" y="105847"/>
                  <a:pt x="110053" y="101600"/>
                  <a:pt x="104775" y="101600"/>
                </a:cubicBezTo>
                <a:lnTo>
                  <a:pt x="47625" y="101600"/>
                </a:lnTo>
                <a:close/>
                <a:moveTo>
                  <a:pt x="47625" y="139700"/>
                </a:moveTo>
                <a:cubicBezTo>
                  <a:pt x="42347" y="139700"/>
                  <a:pt x="38100" y="143947"/>
                  <a:pt x="38100" y="149225"/>
                </a:cubicBezTo>
                <a:cubicBezTo>
                  <a:pt x="38100" y="154503"/>
                  <a:pt x="42347" y="158750"/>
                  <a:pt x="47625" y="158750"/>
                </a:cubicBezTo>
                <a:lnTo>
                  <a:pt x="104775" y="158750"/>
                </a:lnTo>
                <a:cubicBezTo>
                  <a:pt x="110053" y="158750"/>
                  <a:pt x="114300" y="154503"/>
                  <a:pt x="114300" y="149225"/>
                </a:cubicBezTo>
                <a:cubicBezTo>
                  <a:pt x="114300" y="143947"/>
                  <a:pt x="110053" y="139700"/>
                  <a:pt x="104775" y="139700"/>
                </a:cubicBezTo>
                <a:lnTo>
                  <a:pt x="47625" y="1397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4" name="Text 21"/>
          <p:cNvSpPr/>
          <p:nvPr/>
        </p:nvSpPr>
        <p:spPr>
          <a:xfrm>
            <a:off x="1219200" y="53340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建立用药记录：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记录用药时间、剂量、药物不良反应等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5" name="Shape 22"/>
          <p:cNvSpPr/>
          <p:nvPr/>
        </p:nvSpPr>
        <p:spPr>
          <a:xfrm>
            <a:off x="876300" y="5791200"/>
            <a:ext cx="228600" cy="203200"/>
          </a:xfrm>
          <a:custGeom>
            <a:avLst/>
            <a:gdLst/>
            <a:ahLst/>
            <a:cxnLst/>
            <a:rect l="l" t="t" r="r" b="b"/>
            <a:pathLst>
              <a:path w="228600" h="203200">
                <a:moveTo>
                  <a:pt x="12700" y="19050"/>
                </a:moveTo>
                <a:cubicBezTo>
                  <a:pt x="12700" y="8533"/>
                  <a:pt x="21233" y="0"/>
                  <a:pt x="31750" y="0"/>
                </a:cubicBezTo>
                <a:lnTo>
                  <a:pt x="50800" y="0"/>
                </a:lnTo>
                <a:cubicBezTo>
                  <a:pt x="57825" y="0"/>
                  <a:pt x="63500" y="5675"/>
                  <a:pt x="63500" y="12700"/>
                </a:cubicBezTo>
                <a:cubicBezTo>
                  <a:pt x="63500" y="19725"/>
                  <a:pt x="57825" y="25400"/>
                  <a:pt x="50800" y="25400"/>
                </a:cubicBezTo>
                <a:lnTo>
                  <a:pt x="38100" y="25400"/>
                </a:lnTo>
                <a:lnTo>
                  <a:pt x="38100" y="76200"/>
                </a:lnTo>
                <a:cubicBezTo>
                  <a:pt x="38100" y="97234"/>
                  <a:pt x="55166" y="114300"/>
                  <a:pt x="76200" y="114300"/>
                </a:cubicBezTo>
                <a:cubicBezTo>
                  <a:pt x="97234" y="114300"/>
                  <a:pt x="114300" y="97234"/>
                  <a:pt x="114300" y="76200"/>
                </a:cubicBezTo>
                <a:lnTo>
                  <a:pt x="114300" y="25400"/>
                </a:lnTo>
                <a:lnTo>
                  <a:pt x="101600" y="25400"/>
                </a:lnTo>
                <a:cubicBezTo>
                  <a:pt x="94575" y="25400"/>
                  <a:pt x="88900" y="19725"/>
                  <a:pt x="88900" y="12700"/>
                </a:cubicBezTo>
                <a:cubicBezTo>
                  <a:pt x="88900" y="5675"/>
                  <a:pt x="94575" y="0"/>
                  <a:pt x="101600" y="0"/>
                </a:cubicBezTo>
                <a:lnTo>
                  <a:pt x="120650" y="0"/>
                </a:lnTo>
                <a:cubicBezTo>
                  <a:pt x="131167" y="0"/>
                  <a:pt x="139700" y="8533"/>
                  <a:pt x="139700" y="19050"/>
                </a:cubicBezTo>
                <a:lnTo>
                  <a:pt x="139700" y="76200"/>
                </a:lnTo>
                <a:cubicBezTo>
                  <a:pt x="139700" y="106918"/>
                  <a:pt x="117872" y="132556"/>
                  <a:pt x="88900" y="138430"/>
                </a:cubicBezTo>
                <a:lnTo>
                  <a:pt x="88900" y="146050"/>
                </a:lnTo>
                <a:cubicBezTo>
                  <a:pt x="88900" y="170617"/>
                  <a:pt x="108783" y="190500"/>
                  <a:pt x="133350" y="190500"/>
                </a:cubicBezTo>
                <a:cubicBezTo>
                  <a:pt x="157917" y="190500"/>
                  <a:pt x="177800" y="170617"/>
                  <a:pt x="177800" y="146050"/>
                </a:cubicBezTo>
                <a:lnTo>
                  <a:pt x="177800" y="112117"/>
                </a:lnTo>
                <a:cubicBezTo>
                  <a:pt x="162997" y="106878"/>
                  <a:pt x="152400" y="92789"/>
                  <a:pt x="152400" y="76200"/>
                </a:cubicBezTo>
                <a:cubicBezTo>
                  <a:pt x="152400" y="55166"/>
                  <a:pt x="169466" y="38100"/>
                  <a:pt x="190500" y="38100"/>
                </a:cubicBezTo>
                <a:cubicBezTo>
                  <a:pt x="211534" y="38100"/>
                  <a:pt x="228600" y="55166"/>
                  <a:pt x="228600" y="76200"/>
                </a:cubicBezTo>
                <a:cubicBezTo>
                  <a:pt x="228600" y="92789"/>
                  <a:pt x="218003" y="106918"/>
                  <a:pt x="203200" y="112117"/>
                </a:cubicBezTo>
                <a:lnTo>
                  <a:pt x="203200" y="146050"/>
                </a:lnTo>
                <a:cubicBezTo>
                  <a:pt x="203200" y="184626"/>
                  <a:pt x="171926" y="215900"/>
                  <a:pt x="133350" y="215900"/>
                </a:cubicBezTo>
                <a:cubicBezTo>
                  <a:pt x="94774" y="215900"/>
                  <a:pt x="63500" y="184626"/>
                  <a:pt x="63500" y="146050"/>
                </a:cubicBezTo>
                <a:lnTo>
                  <a:pt x="63500" y="138430"/>
                </a:lnTo>
                <a:cubicBezTo>
                  <a:pt x="34528" y="132556"/>
                  <a:pt x="12700" y="106918"/>
                  <a:pt x="12700" y="76200"/>
                </a:cubicBezTo>
                <a:lnTo>
                  <a:pt x="12700" y="19050"/>
                </a:lnTo>
                <a:close/>
                <a:moveTo>
                  <a:pt x="190500" y="88900"/>
                </a:moveTo>
                <a:cubicBezTo>
                  <a:pt x="197509" y="88900"/>
                  <a:pt x="203200" y="83209"/>
                  <a:pt x="203200" y="76200"/>
                </a:cubicBezTo>
                <a:cubicBezTo>
                  <a:pt x="203200" y="69191"/>
                  <a:pt x="197509" y="63500"/>
                  <a:pt x="190500" y="63500"/>
                </a:cubicBezTo>
                <a:cubicBezTo>
                  <a:pt x="183491" y="63500"/>
                  <a:pt x="177800" y="69191"/>
                  <a:pt x="177800" y="76200"/>
                </a:cubicBezTo>
                <a:cubicBezTo>
                  <a:pt x="177800" y="83209"/>
                  <a:pt x="183491" y="88900"/>
                  <a:pt x="190500" y="8890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6" name="Text 23"/>
          <p:cNvSpPr/>
          <p:nvPr/>
        </p:nvSpPr>
        <p:spPr>
          <a:xfrm>
            <a:off x="1219200" y="5740400"/>
            <a:ext cx="10261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定期监测：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定期监测生理指标（如血压、血糖等）及药物不良反应</a:t>
            </a:r>
            <a:endParaRPr lang="en-US" dirty="0">
              <a:solidFill>
                <a:srgbClr val="3D3D3D">
                  <a:alpha val="80000"/>
                </a:srgb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ea typeface="+mn-lt"/>
                <a:cs typeface="Noto Sans SC" panose="020B0200000000000000" pitchFamily="34" charset="-120"/>
              </a:rPr>
              <a:t>老年人用药管理的实践技巧</a:t>
            </a:r>
            <a:endParaRPr lang="en-US" sz="4800" b="1" dirty="0">
              <a:solidFill>
                <a:srgbClr val="4A5D5A"/>
              </a:solidFill>
              <a:ea typeface="+mn-lt"/>
              <a:cs typeface="Noto Sans SC" panose="020B0200000000000000" pitchFamily="34" charset="-120"/>
            </a:endParaRPr>
          </a:p>
        </p:txBody>
      </p:sp>
      <p:sp>
        <p:nvSpPr>
          <p:cNvPr id="2" name="Shape 24"/>
          <p:cNvSpPr/>
          <p:nvPr/>
        </p:nvSpPr>
        <p:spPr>
          <a:xfrm>
            <a:off x="768350" y="2286000"/>
            <a:ext cx="7683500" cy="4622800"/>
          </a:xfrm>
          <a:custGeom>
            <a:avLst/>
            <a:gdLst/>
            <a:ahLst/>
            <a:cxnLst/>
            <a:rect l="l" t="t" r="r" b="b"/>
            <a:pathLst>
              <a:path w="4064000" h="4622800">
                <a:moveTo>
                  <a:pt x="152400" y="0"/>
                </a:moveTo>
                <a:lnTo>
                  <a:pt x="3911600" y="0"/>
                </a:lnTo>
                <a:cubicBezTo>
                  <a:pt x="3995712" y="0"/>
                  <a:pt x="4064000" y="68288"/>
                  <a:pt x="4064000" y="152400"/>
                </a:cubicBezTo>
                <a:lnTo>
                  <a:pt x="4064000" y="4470400"/>
                </a:lnTo>
                <a:cubicBezTo>
                  <a:pt x="4064000" y="4554512"/>
                  <a:pt x="3995712" y="4622800"/>
                  <a:pt x="3911600" y="4622800"/>
                </a:cubicBezTo>
                <a:lnTo>
                  <a:pt x="152400" y="4622800"/>
                </a:lnTo>
                <a:cubicBezTo>
                  <a:pt x="68288" y="4622800"/>
                  <a:pt x="0" y="4554512"/>
                  <a:pt x="0" y="4470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1082675" y="26035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0775" y="171450"/>
                </a:moveTo>
                <a:cubicBezTo>
                  <a:pt x="134035" y="161493"/>
                  <a:pt x="140553" y="152474"/>
                  <a:pt x="147920" y="144706"/>
                </a:cubicBezTo>
                <a:cubicBezTo>
                  <a:pt x="162520" y="129347"/>
                  <a:pt x="171450" y="108585"/>
                  <a:pt x="171450" y="85725"/>
                </a:cubicBezTo>
                <a:cubicBezTo>
                  <a:pt x="171450" y="38398"/>
                  <a:pt x="133052" y="0"/>
                  <a:pt x="85725" y="0"/>
                </a:cubicBezTo>
                <a:cubicBezTo>
                  <a:pt x="38398" y="0"/>
                  <a:pt x="0" y="38398"/>
                  <a:pt x="0" y="85725"/>
                </a:cubicBezTo>
                <a:cubicBezTo>
                  <a:pt x="0" y="108585"/>
                  <a:pt x="8930" y="129347"/>
                  <a:pt x="23530" y="144706"/>
                </a:cubicBezTo>
                <a:cubicBezTo>
                  <a:pt x="30897" y="152474"/>
                  <a:pt x="37460" y="161493"/>
                  <a:pt x="40675" y="171450"/>
                </a:cubicBezTo>
                <a:lnTo>
                  <a:pt x="130731" y="171450"/>
                </a:lnTo>
                <a:close/>
                <a:moveTo>
                  <a:pt x="128588" y="192881"/>
                </a:moveTo>
                <a:lnTo>
                  <a:pt x="42863" y="192881"/>
                </a:lnTo>
                <a:lnTo>
                  <a:pt x="42863" y="200025"/>
                </a:lnTo>
                <a:cubicBezTo>
                  <a:pt x="42863" y="219760"/>
                  <a:pt x="58847" y="235744"/>
                  <a:pt x="78581" y="235744"/>
                </a:cubicBezTo>
                <a:lnTo>
                  <a:pt x="92869" y="235744"/>
                </a:lnTo>
                <a:cubicBezTo>
                  <a:pt x="112603" y="235744"/>
                  <a:pt x="128588" y="219760"/>
                  <a:pt x="128588" y="200025"/>
                </a:cubicBezTo>
                <a:lnTo>
                  <a:pt x="128588" y="192881"/>
                </a:lnTo>
                <a:close/>
                <a:moveTo>
                  <a:pt x="82153" y="50006"/>
                </a:moveTo>
                <a:cubicBezTo>
                  <a:pt x="64383" y="50006"/>
                  <a:pt x="50006" y="64383"/>
                  <a:pt x="50006" y="82153"/>
                </a:cubicBezTo>
                <a:cubicBezTo>
                  <a:pt x="50006" y="88091"/>
                  <a:pt x="45229" y="92869"/>
                  <a:pt x="39291" y="92869"/>
                </a:cubicBezTo>
                <a:cubicBezTo>
                  <a:pt x="33352" y="92869"/>
                  <a:pt x="28575" y="88091"/>
                  <a:pt x="28575" y="82153"/>
                </a:cubicBezTo>
                <a:cubicBezTo>
                  <a:pt x="28575" y="52551"/>
                  <a:pt x="52551" y="28575"/>
                  <a:pt x="82153" y="28575"/>
                </a:cubicBezTo>
                <a:cubicBezTo>
                  <a:pt x="88091" y="28575"/>
                  <a:pt x="92869" y="33352"/>
                  <a:pt x="92869" y="39291"/>
                </a:cubicBezTo>
                <a:cubicBezTo>
                  <a:pt x="92869" y="45229"/>
                  <a:pt x="88091" y="50006"/>
                  <a:pt x="82153" y="50006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8" name="Text 26"/>
          <p:cNvSpPr/>
          <p:nvPr/>
        </p:nvSpPr>
        <p:spPr>
          <a:xfrm>
            <a:off x="1416050" y="2540000"/>
            <a:ext cx="32766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实践要点提示</a:t>
            </a:r>
            <a:endParaRPr lang="en-US" sz="24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29" name="Text 27"/>
          <p:cNvSpPr/>
          <p:nvPr>
            <p:custDataLst>
              <p:tags r:id="rId1"/>
            </p:custDataLst>
          </p:nvPr>
        </p:nvSpPr>
        <p:spPr>
          <a:xfrm>
            <a:off x="1022350" y="3048000"/>
            <a:ext cx="365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药品存放环境</a:t>
            </a:r>
            <a:endParaRPr lang="en-US" sz="20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30" name="Text 28"/>
          <p:cNvSpPr/>
          <p:nvPr>
            <p:custDataLst>
              <p:tags r:id="rId2"/>
            </p:custDataLst>
          </p:nvPr>
        </p:nvSpPr>
        <p:spPr>
          <a:xfrm>
            <a:off x="1022350" y="3403600"/>
            <a:ext cx="4826000" cy="36258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保持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干燥、阴凉、避光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，避免儿童接触</a:t>
            </a:r>
            <a:endParaRPr lang="en-US" dirty="0">
              <a:solidFill>
                <a:srgbClr val="3D3D3D">
                  <a:alpha val="80000"/>
                </a:srgb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31" name="Text 29"/>
          <p:cNvSpPr/>
          <p:nvPr>
            <p:custDataLst>
              <p:tags r:id="rId3"/>
            </p:custDataLst>
          </p:nvPr>
        </p:nvSpPr>
        <p:spPr>
          <a:xfrm>
            <a:off x="1022350" y="3810000"/>
            <a:ext cx="365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定期检查药品</a:t>
            </a:r>
            <a:endParaRPr lang="en-US" sz="20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32" name="Text 30"/>
          <p:cNvSpPr/>
          <p:nvPr>
            <p:custDataLst>
              <p:tags r:id="rId4"/>
            </p:custDataLst>
          </p:nvPr>
        </p:nvSpPr>
        <p:spPr>
          <a:xfrm>
            <a:off x="1022350" y="4165600"/>
            <a:ext cx="5130165" cy="35179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定期检查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有效期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，及时清理过期药品</a:t>
            </a:r>
            <a:endParaRPr lang="en-US" dirty="0">
              <a:solidFill>
                <a:srgbClr val="3D3D3D">
                  <a:alpha val="80000"/>
                </a:srgb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33" name="Text 31"/>
          <p:cNvSpPr/>
          <p:nvPr>
            <p:custDataLst>
              <p:tags r:id="rId5"/>
            </p:custDataLst>
          </p:nvPr>
        </p:nvSpPr>
        <p:spPr>
          <a:xfrm>
            <a:off x="1022350" y="4572000"/>
            <a:ext cx="365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家属参与</a:t>
            </a:r>
            <a:endParaRPr lang="en-US" sz="20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34" name="Text 32"/>
          <p:cNvSpPr/>
          <p:nvPr>
            <p:custDataLst>
              <p:tags r:id="rId6"/>
            </p:custDataLst>
          </p:nvPr>
        </p:nvSpPr>
        <p:spPr>
          <a:xfrm>
            <a:off x="1022350" y="4927600"/>
            <a:ext cx="5574030" cy="46291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家属应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参与用药管理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，协助监督和记录</a:t>
            </a:r>
            <a:endParaRPr lang="en-US" dirty="0">
              <a:solidFill>
                <a:srgbClr val="3D3D3D">
                  <a:alpha val="80000"/>
                </a:srgb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35" name="Text 33"/>
          <p:cNvSpPr/>
          <p:nvPr>
            <p:custDataLst>
              <p:tags r:id="rId7"/>
            </p:custDataLst>
          </p:nvPr>
        </p:nvSpPr>
        <p:spPr>
          <a:xfrm>
            <a:off x="1022350" y="5334000"/>
            <a:ext cx="3657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医护指导</a:t>
            </a:r>
            <a:endParaRPr lang="en-US" sz="20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36" name="Text 34"/>
          <p:cNvSpPr/>
          <p:nvPr>
            <p:custDataLst>
              <p:tags r:id="rId8"/>
            </p:custDataLst>
          </p:nvPr>
        </p:nvSpPr>
        <p:spPr>
          <a:xfrm>
            <a:off x="1022350" y="5689600"/>
            <a:ext cx="4826000" cy="177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定期与医护人员沟通，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ea typeface="+mn-lt"/>
                <a:cs typeface="MiSans" pitchFamily="34" charset="-120"/>
              </a:rPr>
              <a:t>及时调整用药方案</a:t>
            </a:r>
            <a:endParaRPr lang="en-US" b="1" dirty="0">
              <a:solidFill>
                <a:srgbClr val="3D3D3D">
                  <a:alpha val="80000"/>
                </a:srgb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37" name="Shape 35"/>
          <p:cNvSpPr/>
          <p:nvPr/>
        </p:nvSpPr>
        <p:spPr>
          <a:xfrm>
            <a:off x="1022350" y="6096000"/>
            <a:ext cx="6356350" cy="558800"/>
          </a:xfrm>
          <a:custGeom>
            <a:avLst/>
            <a:gdLst/>
            <a:ahLst/>
            <a:cxnLst/>
            <a:rect l="l" t="t" r="r" b="b"/>
            <a:pathLst>
              <a:path w="3556000" h="558800">
                <a:moveTo>
                  <a:pt x="101601" y="0"/>
                </a:moveTo>
                <a:lnTo>
                  <a:pt x="3454399" y="0"/>
                </a:lnTo>
                <a:cubicBezTo>
                  <a:pt x="3510512" y="0"/>
                  <a:pt x="3556000" y="45488"/>
                  <a:pt x="3556000" y="101601"/>
                </a:cubicBezTo>
                <a:lnTo>
                  <a:pt x="3556000" y="457199"/>
                </a:lnTo>
                <a:cubicBezTo>
                  <a:pt x="3556000" y="513312"/>
                  <a:pt x="3510512" y="558800"/>
                  <a:pt x="34543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38" name="Shape 36"/>
          <p:cNvSpPr/>
          <p:nvPr/>
        </p:nvSpPr>
        <p:spPr>
          <a:xfrm>
            <a:off x="1200150" y="62865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88900" y="47228"/>
                </a:moveTo>
                <a:cubicBezTo>
                  <a:pt x="93519" y="47228"/>
                  <a:pt x="97234" y="50944"/>
                  <a:pt x="97234" y="55563"/>
                </a:cubicBezTo>
                <a:lnTo>
                  <a:pt x="97234" y="94456"/>
                </a:lnTo>
                <a:cubicBezTo>
                  <a:pt x="97234" y="99075"/>
                  <a:pt x="93519" y="102791"/>
                  <a:pt x="88900" y="102791"/>
                </a:cubicBezTo>
                <a:cubicBezTo>
                  <a:pt x="84281" y="102791"/>
                  <a:pt x="80566" y="99075"/>
                  <a:pt x="80566" y="94456"/>
                </a:cubicBezTo>
                <a:lnTo>
                  <a:pt x="80566" y="55563"/>
                </a:lnTo>
                <a:cubicBezTo>
                  <a:pt x="80566" y="50944"/>
                  <a:pt x="84281" y="47228"/>
                  <a:pt x="88900" y="47228"/>
                </a:cubicBezTo>
                <a:close/>
                <a:moveTo>
                  <a:pt x="79628" y="122238"/>
                </a:moveTo>
                <a:cubicBezTo>
                  <a:pt x="79417" y="118796"/>
                  <a:pt x="81133" y="115521"/>
                  <a:pt x="84084" y="113737"/>
                </a:cubicBezTo>
                <a:cubicBezTo>
                  <a:pt x="87034" y="111952"/>
                  <a:pt x="90731" y="111952"/>
                  <a:pt x="93681" y="113737"/>
                </a:cubicBezTo>
                <a:cubicBezTo>
                  <a:pt x="96632" y="115521"/>
                  <a:pt x="98348" y="118796"/>
                  <a:pt x="98137" y="122238"/>
                </a:cubicBezTo>
                <a:cubicBezTo>
                  <a:pt x="98348" y="125679"/>
                  <a:pt x="96632" y="128954"/>
                  <a:pt x="93681" y="130738"/>
                </a:cubicBezTo>
                <a:cubicBezTo>
                  <a:pt x="90731" y="132523"/>
                  <a:pt x="87034" y="132523"/>
                  <a:pt x="84084" y="130738"/>
                </a:cubicBezTo>
                <a:cubicBezTo>
                  <a:pt x="81133" y="128954"/>
                  <a:pt x="79417" y="125679"/>
                  <a:pt x="79628" y="1222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9" name="Text 37"/>
          <p:cNvSpPr/>
          <p:nvPr/>
        </p:nvSpPr>
        <p:spPr>
          <a:xfrm>
            <a:off x="1416050" y="6038850"/>
            <a:ext cx="5104765" cy="61912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ea typeface="+mn-lt"/>
                <a:cs typeface="MiSans" pitchFamily="34" charset="-120"/>
              </a:rPr>
              <a:t>用药盒可显著降低漏服、错服风险</a:t>
            </a:r>
            <a:endParaRPr lang="en-US" dirty="0">
              <a:solidFill>
                <a:srgbClr val="3D3D3D"/>
              </a:solidFill>
              <a:ea typeface="+mn-lt"/>
              <a:cs typeface="MiSans" pitchFamily="34" charset="-120"/>
            </a:endParaRPr>
          </a:p>
        </p:txBody>
      </p:sp>
      <p:sp>
        <p:nvSpPr>
          <p:cNvPr id="40" name="Shape 2"/>
          <p:cNvSpPr/>
          <p:nvPr/>
        </p:nvSpPr>
        <p:spPr>
          <a:xfrm flipV="1">
            <a:off x="508000" y="1651000"/>
            <a:ext cx="7239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34349" y="3963182"/>
            <a:ext cx="5480575" cy="2677365"/>
            <a:chOff x="6095999" y="2119660"/>
            <a:chExt cx="5480575" cy="2677365"/>
          </a:xfrm>
        </p:grpSpPr>
        <p:sp>
          <p:nvSpPr>
            <p:cNvPr id="10" name="文本框 14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095999" y="2119660"/>
              <a:ext cx="5480575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6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老年人生理和心理变化对用药的影响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>
                <p:custDataLst>
                  <p:tags r:id="rId3"/>
                </p:custDataLst>
              </p:nvPr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第二部分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8134349" y="2841472"/>
            <a:ext cx="944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en-US" altLang="zh-CN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00" y="5035550"/>
            <a:ext cx="8128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深入理解老年人药物代谢动力学和药物效应动力学的变化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5241290" y="2134235"/>
            <a:ext cx="76200" cy="2301240"/>
          </a:xfrm>
          <a:custGeom>
            <a:avLst/>
            <a:gdLst/>
            <a:ahLst/>
            <a:cxnLst/>
            <a:rect l="l" t="t" r="r" b="b"/>
            <a:pathLst>
              <a:path w="48780" h="1756087">
                <a:moveTo>
                  <a:pt x="0" y="0"/>
                </a:moveTo>
                <a:lnTo>
                  <a:pt x="48780" y="0"/>
                </a:lnTo>
                <a:lnTo>
                  <a:pt x="48780" y="1756087"/>
                </a:lnTo>
                <a:lnTo>
                  <a:pt x="0" y="1756087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4" name="Shape 11"/>
          <p:cNvSpPr/>
          <p:nvPr/>
        </p:nvSpPr>
        <p:spPr>
          <a:xfrm flipH="1">
            <a:off x="5241925" y="4925060"/>
            <a:ext cx="76200" cy="2430145"/>
          </a:xfrm>
          <a:custGeom>
            <a:avLst/>
            <a:gdLst/>
            <a:ahLst/>
            <a:cxnLst/>
            <a:rect l="l" t="t" r="r" b="b"/>
            <a:pathLst>
              <a:path w="48780" h="1902428">
                <a:moveTo>
                  <a:pt x="0" y="0"/>
                </a:moveTo>
                <a:lnTo>
                  <a:pt x="48780" y="0"/>
                </a:lnTo>
                <a:lnTo>
                  <a:pt x="48780" y="1902428"/>
                </a:lnTo>
                <a:lnTo>
                  <a:pt x="0" y="1902428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1" name="Text 9"/>
          <p:cNvSpPr/>
          <p:nvPr/>
        </p:nvSpPr>
        <p:spPr>
          <a:xfrm>
            <a:off x="5596890" y="2139950"/>
            <a:ext cx="2311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吸收（Absorption）</a:t>
            </a:r>
            <a:endParaRPr 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5596890" y="255905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胃肠道功能减退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5596890" y="2863850"/>
            <a:ext cx="847471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老年人胃黏膜血流量减少，胃酸分泌降低，这可能影响药物的吸收。例如，某些需要酸性环境才能良好吸收的药物，如</a:t>
            </a:r>
            <a:r>
              <a:rPr lang="en-US" sz="1400" dirty="0">
                <a:solidFill>
                  <a:schemeClr val="tx1"/>
                </a:solidFill>
                <a:highlight>
                  <a:srgbClr val="C89F90">
                    <a:alpha val="20000"/>
                  </a:srgbClr>
                </a:highlight>
                <a:ea typeface="MiSans" pitchFamily="34" charset="-122"/>
                <a:cs typeface="+mn-lt"/>
              </a:rPr>
              <a:t> 铁剂和某些抗真菌药 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，在老年人中可能吸收不良。</a:t>
            </a:r>
            <a:endParaRPr lang="en-US" sz="1400" dirty="0">
              <a:solidFill>
                <a:schemeClr val="tx1">
                  <a:alpha val="80000"/>
                </a:schemeClr>
              </a:solidFill>
              <a:ea typeface="MiSans" pitchFamily="34" charset="-122"/>
              <a:cs typeface="+mn-lt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5596890" y="347345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肠道蠕动减慢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596890" y="377825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可能导致药物在肠道内的停留时间延长，影响药物的吸收和生物利用度。</a:t>
            </a:r>
            <a:endParaRPr lang="en-US" sz="14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2" name="Text 16"/>
          <p:cNvSpPr/>
          <p:nvPr/>
        </p:nvSpPr>
        <p:spPr>
          <a:xfrm>
            <a:off x="5596890" y="4235450"/>
            <a:ext cx="67183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临床意义：某些药物需要调整剂量或给药方式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5" name="Text 21"/>
          <p:cNvSpPr/>
          <p:nvPr/>
        </p:nvSpPr>
        <p:spPr>
          <a:xfrm>
            <a:off x="5596890" y="50800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体内成分变化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6" name="Text 22"/>
          <p:cNvSpPr/>
          <p:nvPr/>
        </p:nvSpPr>
        <p:spPr>
          <a:xfrm>
            <a:off x="5596890" y="53848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老年人体内水分和肌肉质量减少，脂肪组织增加，这会影响药物的分布。</a:t>
            </a:r>
            <a:endParaRPr lang="en-US" sz="14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8" name="Text 23"/>
          <p:cNvSpPr/>
          <p:nvPr/>
        </p:nvSpPr>
        <p:spPr>
          <a:xfrm>
            <a:off x="5596890" y="57404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亲水性药物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9" name="Text 24"/>
          <p:cNvSpPr/>
          <p:nvPr/>
        </p:nvSpPr>
        <p:spPr>
          <a:xfrm>
            <a:off x="5596890" y="60452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如</a:t>
            </a:r>
            <a:r>
              <a:rPr lang="en-US" sz="1400" dirty="0">
                <a:solidFill>
                  <a:schemeClr val="tx1"/>
                </a:solidFill>
                <a:highlight>
                  <a:srgbClr val="C89F90">
                    <a:alpha val="20000"/>
                  </a:srgbClr>
                </a:highlight>
                <a:ea typeface="MiSans" pitchFamily="34" charset="-122"/>
                <a:cs typeface="+mn-lt"/>
              </a:rPr>
              <a:t> 锂盐 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，在体内分布容积减小，可能导致血药浓度升高，增加中毒风险。</a:t>
            </a:r>
            <a:endParaRPr lang="en-US" sz="1400" dirty="0">
              <a:solidFill>
                <a:schemeClr val="tx1">
                  <a:alpha val="80000"/>
                </a:schemeClr>
              </a:solidFill>
              <a:ea typeface="MiSans" pitchFamily="34" charset="-122"/>
              <a:cs typeface="+mn-lt"/>
            </a:endParaRPr>
          </a:p>
        </p:txBody>
      </p:sp>
      <p:sp>
        <p:nvSpPr>
          <p:cNvPr id="10" name="Text 25"/>
          <p:cNvSpPr/>
          <p:nvPr/>
        </p:nvSpPr>
        <p:spPr>
          <a:xfrm>
            <a:off x="5596890" y="64008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亲脂性药物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6" name="Text 26"/>
          <p:cNvSpPr/>
          <p:nvPr/>
        </p:nvSpPr>
        <p:spPr>
          <a:xfrm>
            <a:off x="5596890" y="670560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如</a:t>
            </a:r>
            <a:r>
              <a:rPr lang="en-US" sz="1400" dirty="0">
                <a:solidFill>
                  <a:schemeClr val="tx1"/>
                </a:solidFill>
                <a:highlight>
                  <a:srgbClr val="C89F90">
                    <a:alpha val="20000"/>
                  </a:srgbClr>
                </a:highlight>
                <a:ea typeface="MiSans" pitchFamily="34" charset="-122"/>
                <a:cs typeface="+mn-lt"/>
              </a:rPr>
              <a:t> 地西泮 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ea typeface="MiSans" pitchFamily="34" charset="-122"/>
                <a:cs typeface="+mn-lt"/>
              </a:rPr>
              <a:t>，在体内分布容积增加，可能延长药物的作用时间。</a:t>
            </a:r>
            <a:endParaRPr lang="en-US" sz="1400" dirty="0">
              <a:solidFill>
                <a:schemeClr val="tx1">
                  <a:alpha val="80000"/>
                </a:schemeClr>
              </a:solidFill>
              <a:ea typeface="MiSans" pitchFamily="34" charset="-122"/>
              <a:cs typeface="+mn-lt"/>
            </a:endParaRPr>
          </a:p>
        </p:txBody>
      </p:sp>
      <p:sp>
        <p:nvSpPr>
          <p:cNvPr id="35" name="Text 29"/>
          <p:cNvSpPr/>
          <p:nvPr/>
        </p:nvSpPr>
        <p:spPr>
          <a:xfrm>
            <a:off x="5673090" y="7112000"/>
            <a:ext cx="67183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ea typeface="+mn-lt"/>
                <a:cs typeface="MiSans" pitchFamily="34" charset="-120"/>
              </a:rPr>
              <a:t>临床意义：需要根据药物特性调整剂量和给药间隔</a:t>
            </a:r>
            <a:endParaRPr lang="en-US" sz="14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36" name="Shape 30"/>
          <p:cNvSpPr/>
          <p:nvPr/>
        </p:nvSpPr>
        <p:spPr>
          <a:xfrm>
            <a:off x="4657090" y="7721600"/>
            <a:ext cx="50800" cy="279400"/>
          </a:xfrm>
          <a:custGeom>
            <a:avLst/>
            <a:gdLst/>
            <a:ahLst/>
            <a:cxnLst/>
            <a:rect l="l" t="t" r="r" b="b"/>
            <a:pathLst>
              <a:path w="50800" h="279400">
                <a:moveTo>
                  <a:pt x="0" y="0"/>
                </a:moveTo>
                <a:lnTo>
                  <a:pt x="50800" y="0"/>
                </a:lnTo>
                <a:lnTo>
                  <a:pt x="50800" y="279400"/>
                </a:lnTo>
                <a:lnTo>
                  <a:pt x="0" y="279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Shape 31"/>
          <p:cNvSpPr/>
          <p:nvPr/>
        </p:nvSpPr>
        <p:spPr>
          <a:xfrm>
            <a:off x="5012690" y="77724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77788" y="55563"/>
                </a:moveTo>
                <a:cubicBezTo>
                  <a:pt x="77788" y="49429"/>
                  <a:pt x="82767" y="44450"/>
                  <a:pt x="88900" y="44450"/>
                </a:cubicBezTo>
                <a:cubicBezTo>
                  <a:pt x="95033" y="44450"/>
                  <a:pt x="100013" y="49429"/>
                  <a:pt x="100013" y="55563"/>
                </a:cubicBezTo>
                <a:cubicBezTo>
                  <a:pt x="100013" y="61696"/>
                  <a:pt x="95033" y="66675"/>
                  <a:pt x="88900" y="66675"/>
                </a:cubicBezTo>
                <a:cubicBezTo>
                  <a:pt x="82767" y="66675"/>
                  <a:pt x="77788" y="61696"/>
                  <a:pt x="77788" y="55563"/>
                </a:cubicBezTo>
                <a:close/>
                <a:moveTo>
                  <a:pt x="75009" y="77788"/>
                </a:moveTo>
                <a:lnTo>
                  <a:pt x="91678" y="77788"/>
                </a:lnTo>
                <a:cubicBezTo>
                  <a:pt x="96297" y="77788"/>
                  <a:pt x="100013" y="81503"/>
                  <a:pt x="100013" y="86122"/>
                </a:cubicBezTo>
                <a:lnTo>
                  <a:pt x="100013" y="116681"/>
                </a:lnTo>
                <a:lnTo>
                  <a:pt x="102791" y="116681"/>
                </a:lnTo>
                <a:cubicBezTo>
                  <a:pt x="107409" y="116681"/>
                  <a:pt x="111125" y="120397"/>
                  <a:pt x="111125" y="125016"/>
                </a:cubicBezTo>
                <a:cubicBezTo>
                  <a:pt x="111125" y="129634"/>
                  <a:pt x="107409" y="133350"/>
                  <a:pt x="102791" y="133350"/>
                </a:cubicBezTo>
                <a:lnTo>
                  <a:pt x="75009" y="133350"/>
                </a:lnTo>
                <a:cubicBezTo>
                  <a:pt x="70391" y="133350"/>
                  <a:pt x="66675" y="129634"/>
                  <a:pt x="66675" y="125016"/>
                </a:cubicBezTo>
                <a:cubicBezTo>
                  <a:pt x="66675" y="120397"/>
                  <a:pt x="70391" y="116681"/>
                  <a:pt x="75009" y="116681"/>
                </a:cubicBezTo>
                <a:lnTo>
                  <a:pt x="83344" y="116681"/>
                </a:lnTo>
                <a:lnTo>
                  <a:pt x="83344" y="94456"/>
                </a:lnTo>
                <a:lnTo>
                  <a:pt x="75009" y="94456"/>
                </a:lnTo>
                <a:cubicBezTo>
                  <a:pt x="70391" y="94456"/>
                  <a:pt x="66675" y="90741"/>
                  <a:pt x="66675" y="86122"/>
                </a:cubicBezTo>
                <a:cubicBezTo>
                  <a:pt x="66675" y="81503"/>
                  <a:pt x="70391" y="77788"/>
                  <a:pt x="75009" y="7778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8" name="Text 32"/>
          <p:cNvSpPr/>
          <p:nvPr/>
        </p:nvSpPr>
        <p:spPr>
          <a:xfrm>
            <a:off x="5317490" y="7518400"/>
            <a:ext cx="8726805" cy="88519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关键启示：老年人的药物吸收和分布特点发生显著变化，这要求医护人员在用药时充分考虑这些变化，个体化调整用药方案，以确保用药安全和有效。</a:t>
            </a:r>
            <a:endParaRPr lang="en-US" sz="1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9" name="Text 20"/>
          <p:cNvSpPr/>
          <p:nvPr/>
        </p:nvSpPr>
        <p:spPr>
          <a:xfrm>
            <a:off x="5596890" y="4759325"/>
            <a:ext cx="2425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分布（Distribution）</a:t>
            </a:r>
            <a:endParaRPr 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5241290" y="2134235"/>
            <a:ext cx="76200" cy="2301240"/>
          </a:xfrm>
          <a:custGeom>
            <a:avLst/>
            <a:gdLst/>
            <a:ahLst/>
            <a:cxnLst/>
            <a:rect l="l" t="t" r="r" b="b"/>
            <a:pathLst>
              <a:path w="48780" h="1756087">
                <a:moveTo>
                  <a:pt x="0" y="0"/>
                </a:moveTo>
                <a:lnTo>
                  <a:pt x="48780" y="0"/>
                </a:lnTo>
                <a:lnTo>
                  <a:pt x="48780" y="1756087"/>
                </a:lnTo>
                <a:lnTo>
                  <a:pt x="0" y="1756087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4" name="Shape 11"/>
          <p:cNvSpPr/>
          <p:nvPr/>
        </p:nvSpPr>
        <p:spPr>
          <a:xfrm flipH="1">
            <a:off x="5241925" y="4925060"/>
            <a:ext cx="76200" cy="2430145"/>
          </a:xfrm>
          <a:custGeom>
            <a:avLst/>
            <a:gdLst/>
            <a:ahLst/>
            <a:cxnLst/>
            <a:rect l="l" t="t" r="r" b="b"/>
            <a:pathLst>
              <a:path w="48780" h="1902428">
                <a:moveTo>
                  <a:pt x="0" y="0"/>
                </a:moveTo>
                <a:lnTo>
                  <a:pt x="48780" y="0"/>
                </a:lnTo>
                <a:lnTo>
                  <a:pt x="48780" y="1902428"/>
                </a:lnTo>
                <a:lnTo>
                  <a:pt x="0" y="1902428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1" name="Text 9"/>
          <p:cNvSpPr/>
          <p:nvPr/>
        </p:nvSpPr>
        <p:spPr>
          <a:xfrm>
            <a:off x="5596890" y="2016125"/>
            <a:ext cx="2311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代谢（Metabolism）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36" name="Shape 30"/>
          <p:cNvSpPr/>
          <p:nvPr/>
        </p:nvSpPr>
        <p:spPr>
          <a:xfrm>
            <a:off x="4657090" y="7721600"/>
            <a:ext cx="50800" cy="279400"/>
          </a:xfrm>
          <a:custGeom>
            <a:avLst/>
            <a:gdLst/>
            <a:ahLst/>
            <a:cxnLst/>
            <a:rect l="l" t="t" r="r" b="b"/>
            <a:pathLst>
              <a:path w="50800" h="279400">
                <a:moveTo>
                  <a:pt x="0" y="0"/>
                </a:moveTo>
                <a:lnTo>
                  <a:pt x="50800" y="0"/>
                </a:lnTo>
                <a:lnTo>
                  <a:pt x="50800" y="279400"/>
                </a:lnTo>
                <a:lnTo>
                  <a:pt x="0" y="279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Shape 31"/>
          <p:cNvSpPr/>
          <p:nvPr/>
        </p:nvSpPr>
        <p:spPr>
          <a:xfrm>
            <a:off x="5012690" y="77724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77788" y="55563"/>
                </a:moveTo>
                <a:cubicBezTo>
                  <a:pt x="77788" y="49429"/>
                  <a:pt x="82767" y="44450"/>
                  <a:pt x="88900" y="44450"/>
                </a:cubicBezTo>
                <a:cubicBezTo>
                  <a:pt x="95033" y="44450"/>
                  <a:pt x="100013" y="49429"/>
                  <a:pt x="100013" y="55563"/>
                </a:cubicBezTo>
                <a:cubicBezTo>
                  <a:pt x="100013" y="61696"/>
                  <a:pt x="95033" y="66675"/>
                  <a:pt x="88900" y="66675"/>
                </a:cubicBezTo>
                <a:cubicBezTo>
                  <a:pt x="82767" y="66675"/>
                  <a:pt x="77788" y="61696"/>
                  <a:pt x="77788" y="55563"/>
                </a:cubicBezTo>
                <a:close/>
                <a:moveTo>
                  <a:pt x="75009" y="77788"/>
                </a:moveTo>
                <a:lnTo>
                  <a:pt x="91678" y="77788"/>
                </a:lnTo>
                <a:cubicBezTo>
                  <a:pt x="96297" y="77788"/>
                  <a:pt x="100013" y="81503"/>
                  <a:pt x="100013" y="86122"/>
                </a:cubicBezTo>
                <a:lnTo>
                  <a:pt x="100013" y="116681"/>
                </a:lnTo>
                <a:lnTo>
                  <a:pt x="102791" y="116681"/>
                </a:lnTo>
                <a:cubicBezTo>
                  <a:pt x="107409" y="116681"/>
                  <a:pt x="111125" y="120397"/>
                  <a:pt x="111125" y="125016"/>
                </a:cubicBezTo>
                <a:cubicBezTo>
                  <a:pt x="111125" y="129634"/>
                  <a:pt x="107409" y="133350"/>
                  <a:pt x="102791" y="133350"/>
                </a:cubicBezTo>
                <a:lnTo>
                  <a:pt x="75009" y="133350"/>
                </a:lnTo>
                <a:cubicBezTo>
                  <a:pt x="70391" y="133350"/>
                  <a:pt x="66675" y="129634"/>
                  <a:pt x="66675" y="125016"/>
                </a:cubicBezTo>
                <a:cubicBezTo>
                  <a:pt x="66675" y="120397"/>
                  <a:pt x="70391" y="116681"/>
                  <a:pt x="75009" y="116681"/>
                </a:cubicBezTo>
                <a:lnTo>
                  <a:pt x="83344" y="116681"/>
                </a:lnTo>
                <a:lnTo>
                  <a:pt x="83344" y="94456"/>
                </a:lnTo>
                <a:lnTo>
                  <a:pt x="75009" y="94456"/>
                </a:lnTo>
                <a:cubicBezTo>
                  <a:pt x="70391" y="94456"/>
                  <a:pt x="66675" y="90741"/>
                  <a:pt x="66675" y="86122"/>
                </a:cubicBezTo>
                <a:cubicBezTo>
                  <a:pt x="66675" y="81503"/>
                  <a:pt x="70391" y="77788"/>
                  <a:pt x="75009" y="7778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8" name="Text 32"/>
          <p:cNvSpPr/>
          <p:nvPr/>
        </p:nvSpPr>
        <p:spPr>
          <a:xfrm>
            <a:off x="5317490" y="7518400"/>
            <a:ext cx="8726805" cy="88519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关键启示：老年人的药物吸收和分布特点发生显著变化，这要求医护人员在用药时充分考虑这些变化，个体化调整用药方案，以确保用药安全和有效。</a:t>
            </a:r>
            <a:endParaRPr lang="en-US" sz="1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8"/>
          <p:cNvSpPr/>
          <p:nvPr/>
        </p:nvSpPr>
        <p:spPr>
          <a:xfrm>
            <a:off x="5596890" y="2438400"/>
            <a:ext cx="9846945" cy="26352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肝脏功能下降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9"/>
          <p:cNvSpPr/>
          <p:nvPr/>
        </p:nvSpPr>
        <p:spPr>
          <a:xfrm>
            <a:off x="5596890" y="2794000"/>
            <a:ext cx="9846945" cy="52705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随着年龄的增长，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肝脏的重量和功能下降，肝细胞数量减少，肝脏血流减少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，这些因素导致肝脏的药物代谢能力下降。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0"/>
          <p:cNvSpPr/>
          <p:nvPr/>
        </p:nvSpPr>
        <p:spPr>
          <a:xfrm>
            <a:off x="5596890" y="3384550"/>
            <a:ext cx="9846945" cy="26352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主要影响药物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1"/>
          <p:cNvSpPr/>
          <p:nvPr/>
        </p:nvSpPr>
        <p:spPr>
          <a:xfrm>
            <a:off x="5596890" y="3625850"/>
            <a:ext cx="9846945" cy="52705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许多药物，如</a:t>
            </a:r>
            <a:r>
              <a:rPr lang="en-US" sz="1600" dirty="0">
                <a:solidFill>
                  <a:schemeClr val="tx1"/>
                </a:solidFill>
                <a:highlight>
                  <a:srgbClr val="C89F90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华法林、地高辛 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等，主要在肝脏代谢，老年人使用这些药物时需要调整剂量。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Text 14"/>
          <p:cNvSpPr/>
          <p:nvPr/>
        </p:nvSpPr>
        <p:spPr>
          <a:xfrm>
            <a:off x="5596890" y="4206240"/>
            <a:ext cx="8962390" cy="21971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肝脏代谢酶活性降低可能导致药物的</a:t>
            </a:r>
            <a:r>
              <a:rPr lang="en-US" sz="1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清除率降低</a:t>
            </a:r>
            <a:r>
              <a:rPr lang="en-US" sz="14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，增加药物的血药浓度</a:t>
            </a:r>
            <a:endParaRPr lang="en-US" sz="14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5" name="Text 18"/>
          <p:cNvSpPr/>
          <p:nvPr/>
        </p:nvSpPr>
        <p:spPr>
          <a:xfrm>
            <a:off x="5596890" y="4740275"/>
            <a:ext cx="2146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排泄（Excretion）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6" name="Text 19"/>
          <p:cNvSpPr/>
          <p:nvPr/>
        </p:nvSpPr>
        <p:spPr>
          <a:xfrm>
            <a:off x="5596890" y="51689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肾脏功能减退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20"/>
          <p:cNvSpPr/>
          <p:nvPr/>
        </p:nvSpPr>
        <p:spPr>
          <a:xfrm>
            <a:off x="5596890" y="55245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老年人肾脏功能逐渐减退，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肾小球滤过率下降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，导致药物排泄速度减慢。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8" name="Text 21"/>
          <p:cNvSpPr/>
          <p:nvPr/>
        </p:nvSpPr>
        <p:spPr>
          <a:xfrm>
            <a:off x="5596890" y="59817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主要影响药物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9" name="Text 22"/>
          <p:cNvSpPr/>
          <p:nvPr/>
        </p:nvSpPr>
        <p:spPr>
          <a:xfrm>
            <a:off x="5596890" y="6260465"/>
            <a:ext cx="955675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某些抗生素、非甾体抗炎药和利尿剂在老年人中的排泄可能减慢，需要调整剂量或延长给药间隔。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0" name="Text 25"/>
          <p:cNvSpPr/>
          <p:nvPr/>
        </p:nvSpPr>
        <p:spPr>
          <a:xfrm>
            <a:off x="5596890" y="6899275"/>
            <a:ext cx="6565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这降低了多种药物的肾脏消除率，增加了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药物蓄积中毒的风险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684780" y="2353945"/>
            <a:ext cx="1278953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rPr>
              <a:t>单元十二：老年人用药管理</a:t>
            </a:r>
            <a:endParaRPr lang="en-US" sz="8000" dirty="0"/>
          </a:p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8000" b="0" i="0" baseline="0" noProof="0" dirty="0">
              <a:ln>
                <a:noFill/>
              </a:ln>
              <a:solidFill>
                <a:srgbClr val="46795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sym typeface="MiSans Normal" panose="00000500000000000000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6" name="Text 28"/>
          <p:cNvSpPr/>
          <p:nvPr/>
        </p:nvSpPr>
        <p:spPr>
          <a:xfrm>
            <a:off x="7680325" y="2863850"/>
            <a:ext cx="4648200" cy="48577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pitchFamily="34" charset="-120"/>
              </a:rPr>
              <a:t>代谢与排泄变化的临床意义</a:t>
            </a:r>
            <a:endParaRPr 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pitchFamily="34" charset="-120"/>
            </a:endParaRPr>
          </a:p>
        </p:txBody>
      </p:sp>
      <p:sp>
        <p:nvSpPr>
          <p:cNvPr id="31" name="Text 29"/>
          <p:cNvSpPr/>
          <p:nvPr>
            <p:custDataLst>
              <p:tags r:id="rId1"/>
            </p:custDataLst>
          </p:nvPr>
        </p:nvSpPr>
        <p:spPr>
          <a:xfrm>
            <a:off x="7693025" y="3629025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剂量调整</a:t>
            </a:r>
            <a:endParaRPr 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2" name="Text 30"/>
          <p:cNvSpPr/>
          <p:nvPr>
            <p:custDataLst>
              <p:tags r:id="rId2"/>
            </p:custDataLst>
          </p:nvPr>
        </p:nvSpPr>
        <p:spPr>
          <a:xfrm>
            <a:off x="7693025" y="3984625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需要根据肝肾功能调整药物剂量，避免药物蓄积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3" name="Text 31"/>
          <p:cNvSpPr/>
          <p:nvPr>
            <p:custDataLst>
              <p:tags r:id="rId3"/>
            </p:custDataLst>
          </p:nvPr>
        </p:nvSpPr>
        <p:spPr>
          <a:xfrm>
            <a:off x="7693025" y="4619625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给药间隔</a:t>
            </a:r>
            <a:endParaRPr 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4" name="Text 32"/>
          <p:cNvSpPr/>
          <p:nvPr>
            <p:custDataLst>
              <p:tags r:id="rId4"/>
            </p:custDataLst>
          </p:nvPr>
        </p:nvSpPr>
        <p:spPr>
          <a:xfrm>
            <a:off x="7693025" y="4975225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延长给药间隔，给予身体足够的代谢和排泄时间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35" name="Text 33"/>
          <p:cNvSpPr/>
          <p:nvPr>
            <p:custDataLst>
              <p:tags r:id="rId5"/>
            </p:custDataLst>
          </p:nvPr>
        </p:nvSpPr>
        <p:spPr>
          <a:xfrm>
            <a:off x="7680325" y="5610225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监测要求</a:t>
            </a:r>
            <a:endParaRPr 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8" name="Text 34"/>
          <p:cNvSpPr/>
          <p:nvPr>
            <p:custDataLst>
              <p:tags r:id="rId6"/>
            </p:custDataLst>
          </p:nvPr>
        </p:nvSpPr>
        <p:spPr>
          <a:xfrm>
            <a:off x="7680325" y="5965825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定期监测肝肾功能和血药浓度，及时调整方案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Shape 6"/>
          <p:cNvSpPr/>
          <p:nvPr/>
        </p:nvSpPr>
        <p:spPr>
          <a:xfrm flipH="1">
            <a:off x="4778375" y="1991360"/>
            <a:ext cx="76200" cy="156464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9" name="Shape 7"/>
          <p:cNvSpPr/>
          <p:nvPr/>
        </p:nvSpPr>
        <p:spPr>
          <a:xfrm>
            <a:off x="5162550" y="24892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59531" y="27781"/>
                </a:moveTo>
                <a:cubicBezTo>
                  <a:pt x="59531" y="12452"/>
                  <a:pt x="71983" y="0"/>
                  <a:pt x="87313" y="0"/>
                </a:cubicBezTo>
                <a:lnTo>
                  <a:pt x="99219" y="0"/>
                </a:lnTo>
                <a:cubicBezTo>
                  <a:pt x="108000" y="0"/>
                  <a:pt x="115094" y="7094"/>
                  <a:pt x="115094" y="15875"/>
                </a:cubicBezTo>
                <a:lnTo>
                  <a:pt x="115094" y="238125"/>
                </a:lnTo>
                <a:cubicBezTo>
                  <a:pt x="115094" y="246906"/>
                  <a:pt x="108000" y="254000"/>
                  <a:pt x="99219" y="254000"/>
                </a:cubicBezTo>
                <a:lnTo>
                  <a:pt x="83344" y="254000"/>
                </a:lnTo>
                <a:cubicBezTo>
                  <a:pt x="68560" y="254000"/>
                  <a:pt x="56108" y="243880"/>
                  <a:pt x="52586" y="230188"/>
                </a:cubicBezTo>
                <a:cubicBezTo>
                  <a:pt x="52239" y="230188"/>
                  <a:pt x="51941" y="230188"/>
                  <a:pt x="51594" y="230188"/>
                </a:cubicBezTo>
                <a:cubicBezTo>
                  <a:pt x="29666" y="230188"/>
                  <a:pt x="11906" y="212427"/>
                  <a:pt x="11906" y="190500"/>
                </a:cubicBezTo>
                <a:cubicBezTo>
                  <a:pt x="11906" y="181570"/>
                  <a:pt x="14883" y="173335"/>
                  <a:pt x="19844" y="166688"/>
                </a:cubicBezTo>
                <a:cubicBezTo>
                  <a:pt x="10220" y="159445"/>
                  <a:pt x="3969" y="147935"/>
                  <a:pt x="3969" y="134938"/>
                </a:cubicBezTo>
                <a:cubicBezTo>
                  <a:pt x="3969" y="119608"/>
                  <a:pt x="12700" y="106263"/>
                  <a:pt x="25400" y="99665"/>
                </a:cubicBezTo>
                <a:cubicBezTo>
                  <a:pt x="21878" y="93712"/>
                  <a:pt x="19844" y="86767"/>
                  <a:pt x="19844" y="79375"/>
                </a:cubicBezTo>
                <a:cubicBezTo>
                  <a:pt x="19844" y="57448"/>
                  <a:pt x="37604" y="39688"/>
                  <a:pt x="59531" y="39688"/>
                </a:cubicBezTo>
                <a:lnTo>
                  <a:pt x="59531" y="27781"/>
                </a:lnTo>
                <a:close/>
                <a:moveTo>
                  <a:pt x="194469" y="27781"/>
                </a:moveTo>
                <a:lnTo>
                  <a:pt x="194469" y="39688"/>
                </a:lnTo>
                <a:cubicBezTo>
                  <a:pt x="216396" y="39688"/>
                  <a:pt x="234156" y="57448"/>
                  <a:pt x="234156" y="79375"/>
                </a:cubicBezTo>
                <a:cubicBezTo>
                  <a:pt x="234156" y="86816"/>
                  <a:pt x="232122" y="93762"/>
                  <a:pt x="228600" y="99665"/>
                </a:cubicBezTo>
                <a:cubicBezTo>
                  <a:pt x="241350" y="106263"/>
                  <a:pt x="250031" y="119559"/>
                  <a:pt x="250031" y="134938"/>
                </a:cubicBezTo>
                <a:cubicBezTo>
                  <a:pt x="250031" y="147935"/>
                  <a:pt x="243780" y="159445"/>
                  <a:pt x="234156" y="166688"/>
                </a:cubicBezTo>
                <a:cubicBezTo>
                  <a:pt x="239117" y="173335"/>
                  <a:pt x="242094" y="181570"/>
                  <a:pt x="242094" y="190500"/>
                </a:cubicBezTo>
                <a:cubicBezTo>
                  <a:pt x="242094" y="212427"/>
                  <a:pt x="224334" y="230188"/>
                  <a:pt x="202406" y="230188"/>
                </a:cubicBezTo>
                <a:cubicBezTo>
                  <a:pt x="202059" y="230188"/>
                  <a:pt x="201761" y="230188"/>
                  <a:pt x="201414" y="230188"/>
                </a:cubicBezTo>
                <a:cubicBezTo>
                  <a:pt x="197892" y="243880"/>
                  <a:pt x="185440" y="254000"/>
                  <a:pt x="170656" y="254000"/>
                </a:cubicBezTo>
                <a:lnTo>
                  <a:pt x="154781" y="254000"/>
                </a:lnTo>
                <a:cubicBezTo>
                  <a:pt x="146000" y="254000"/>
                  <a:pt x="138906" y="246906"/>
                  <a:pt x="138906" y="238125"/>
                </a:cubicBezTo>
                <a:lnTo>
                  <a:pt x="138906" y="15875"/>
                </a:lnTo>
                <a:cubicBezTo>
                  <a:pt x="138906" y="7094"/>
                  <a:pt x="146000" y="0"/>
                  <a:pt x="154781" y="0"/>
                </a:cubicBezTo>
                <a:lnTo>
                  <a:pt x="166688" y="0"/>
                </a:lnTo>
                <a:cubicBezTo>
                  <a:pt x="182017" y="0"/>
                  <a:pt x="194469" y="12452"/>
                  <a:pt x="194469" y="27781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0" name="Text 8"/>
          <p:cNvSpPr/>
          <p:nvPr/>
        </p:nvSpPr>
        <p:spPr>
          <a:xfrm>
            <a:off x="5600700" y="2336800"/>
            <a:ext cx="508762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对中枢神经系统药物的敏感性增高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5130800" y="2895600"/>
            <a:ext cx="1061339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老年人的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高级神经系统功能减退，脑血流量、脑细胞数量和脑代谢均降低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，因此老年人对镇静催眠药、镇痛药、抗精神病药、抗抑郁药等的敏感性增高，在缺氧或发热时更为明显。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4800600" y="4150360"/>
            <a:ext cx="76200" cy="1001395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3" name="Shape 11"/>
          <p:cNvSpPr/>
          <p:nvPr/>
        </p:nvSpPr>
        <p:spPr>
          <a:xfrm>
            <a:off x="5194300" y="419735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95250" y="254000"/>
                </a:moveTo>
                <a:cubicBezTo>
                  <a:pt x="42664" y="254000"/>
                  <a:pt x="0" y="211336"/>
                  <a:pt x="0" y="158750"/>
                </a:cubicBezTo>
                <a:cubicBezTo>
                  <a:pt x="0" y="113506"/>
                  <a:pt x="64591" y="22771"/>
                  <a:pt x="82649" y="-1736"/>
                </a:cubicBezTo>
                <a:cubicBezTo>
                  <a:pt x="85576" y="-5705"/>
                  <a:pt x="90190" y="-7937"/>
                  <a:pt x="95151" y="-7937"/>
                </a:cubicBezTo>
                <a:lnTo>
                  <a:pt x="95349" y="-7937"/>
                </a:lnTo>
                <a:cubicBezTo>
                  <a:pt x="100310" y="-7937"/>
                  <a:pt x="104924" y="-5705"/>
                  <a:pt x="107851" y="-1736"/>
                </a:cubicBezTo>
                <a:cubicBezTo>
                  <a:pt x="125909" y="22771"/>
                  <a:pt x="190500" y="113506"/>
                  <a:pt x="190500" y="158750"/>
                </a:cubicBezTo>
                <a:cubicBezTo>
                  <a:pt x="190500" y="211336"/>
                  <a:pt x="147836" y="254000"/>
                  <a:pt x="95250" y="254000"/>
                </a:cubicBezTo>
                <a:close/>
                <a:moveTo>
                  <a:pt x="55563" y="154781"/>
                </a:moveTo>
                <a:cubicBezTo>
                  <a:pt x="55563" y="148183"/>
                  <a:pt x="50254" y="142875"/>
                  <a:pt x="43656" y="142875"/>
                </a:cubicBezTo>
                <a:cubicBezTo>
                  <a:pt x="37058" y="142875"/>
                  <a:pt x="31750" y="148183"/>
                  <a:pt x="31750" y="154781"/>
                </a:cubicBezTo>
                <a:cubicBezTo>
                  <a:pt x="31750" y="192038"/>
                  <a:pt x="61962" y="222250"/>
                  <a:pt x="99219" y="222250"/>
                </a:cubicBezTo>
                <a:cubicBezTo>
                  <a:pt x="105817" y="222250"/>
                  <a:pt x="111125" y="216942"/>
                  <a:pt x="111125" y="210344"/>
                </a:cubicBezTo>
                <a:cubicBezTo>
                  <a:pt x="111125" y="203746"/>
                  <a:pt x="105817" y="198438"/>
                  <a:pt x="99219" y="198438"/>
                </a:cubicBezTo>
                <a:cubicBezTo>
                  <a:pt x="75109" y="198438"/>
                  <a:pt x="55563" y="178891"/>
                  <a:pt x="55563" y="154781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4" name="Text 12"/>
          <p:cNvSpPr/>
          <p:nvPr/>
        </p:nvSpPr>
        <p:spPr>
          <a:xfrm>
            <a:off x="5600700" y="4099560"/>
            <a:ext cx="3479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对抗凝血药的敏感性增高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130800" y="4607560"/>
            <a:ext cx="1061339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老年人对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肝素及口服抗凝血药（如华法林）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非常敏感，易发生出血并发症，因此在使用时需要特别注意剂量的调整。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4775200" y="5648325"/>
            <a:ext cx="76200" cy="1304925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7" name="Shape 15"/>
          <p:cNvSpPr/>
          <p:nvPr/>
        </p:nvSpPr>
        <p:spPr>
          <a:xfrm>
            <a:off x="5162550" y="548513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53529"/>
                </a:moveTo>
                <a:lnTo>
                  <a:pt x="119559" y="43210"/>
                </a:lnTo>
                <a:cubicBezTo>
                  <a:pt x="107156" y="26045"/>
                  <a:pt x="87263" y="15875"/>
                  <a:pt x="66030" y="15875"/>
                </a:cubicBezTo>
                <a:cubicBezTo>
                  <a:pt x="29567" y="15875"/>
                  <a:pt x="0" y="45442"/>
                  <a:pt x="0" y="81905"/>
                </a:cubicBezTo>
                <a:lnTo>
                  <a:pt x="0" y="83195"/>
                </a:lnTo>
                <a:cubicBezTo>
                  <a:pt x="0" y="94903"/>
                  <a:pt x="3076" y="107007"/>
                  <a:pt x="8235" y="119063"/>
                </a:cubicBezTo>
                <a:lnTo>
                  <a:pt x="60821" y="119063"/>
                </a:lnTo>
                <a:cubicBezTo>
                  <a:pt x="62409" y="119063"/>
                  <a:pt x="63847" y="118120"/>
                  <a:pt x="64492" y="116632"/>
                </a:cubicBezTo>
                <a:lnTo>
                  <a:pt x="80268" y="78780"/>
                </a:lnTo>
                <a:cubicBezTo>
                  <a:pt x="82104" y="74414"/>
                  <a:pt x="86370" y="71537"/>
                  <a:pt x="91083" y="71438"/>
                </a:cubicBezTo>
                <a:cubicBezTo>
                  <a:pt x="95796" y="71338"/>
                  <a:pt x="100161" y="74116"/>
                  <a:pt x="102096" y="78432"/>
                </a:cubicBezTo>
                <a:lnTo>
                  <a:pt x="127546" y="134938"/>
                </a:lnTo>
                <a:lnTo>
                  <a:pt x="148084" y="93861"/>
                </a:lnTo>
                <a:cubicBezTo>
                  <a:pt x="150118" y="89843"/>
                  <a:pt x="154236" y="87263"/>
                  <a:pt x="158750" y="87263"/>
                </a:cubicBezTo>
                <a:cubicBezTo>
                  <a:pt x="163264" y="87263"/>
                  <a:pt x="167382" y="89793"/>
                  <a:pt x="169416" y="93861"/>
                </a:cubicBezTo>
                <a:lnTo>
                  <a:pt x="180925" y="116830"/>
                </a:lnTo>
                <a:cubicBezTo>
                  <a:pt x="181620" y="118170"/>
                  <a:pt x="182959" y="119013"/>
                  <a:pt x="184497" y="119013"/>
                </a:cubicBezTo>
                <a:lnTo>
                  <a:pt x="245814" y="119013"/>
                </a:lnTo>
                <a:cubicBezTo>
                  <a:pt x="251023" y="106958"/>
                  <a:pt x="254050" y="94853"/>
                  <a:pt x="254050" y="83145"/>
                </a:cubicBezTo>
                <a:lnTo>
                  <a:pt x="254050" y="81855"/>
                </a:lnTo>
                <a:cubicBezTo>
                  <a:pt x="254000" y="45442"/>
                  <a:pt x="224433" y="15875"/>
                  <a:pt x="187970" y="15875"/>
                </a:cubicBezTo>
                <a:cubicBezTo>
                  <a:pt x="166787" y="15875"/>
                  <a:pt x="146844" y="26045"/>
                  <a:pt x="134441" y="43210"/>
                </a:cubicBezTo>
                <a:lnTo>
                  <a:pt x="127000" y="53479"/>
                </a:lnTo>
                <a:close/>
                <a:moveTo>
                  <a:pt x="232966" y="142875"/>
                </a:moveTo>
                <a:lnTo>
                  <a:pt x="184448" y="142875"/>
                </a:lnTo>
                <a:cubicBezTo>
                  <a:pt x="173930" y="142875"/>
                  <a:pt x="164306" y="136922"/>
                  <a:pt x="159593" y="127496"/>
                </a:cubicBezTo>
                <a:lnTo>
                  <a:pt x="158750" y="125809"/>
                </a:lnTo>
                <a:lnTo>
                  <a:pt x="137666" y="168027"/>
                </a:lnTo>
                <a:cubicBezTo>
                  <a:pt x="135632" y="172145"/>
                  <a:pt x="131366" y="174724"/>
                  <a:pt x="126752" y="174625"/>
                </a:cubicBezTo>
                <a:cubicBezTo>
                  <a:pt x="122138" y="174526"/>
                  <a:pt x="118021" y="171797"/>
                  <a:pt x="116136" y="167630"/>
                </a:cubicBezTo>
                <a:lnTo>
                  <a:pt x="91678" y="113308"/>
                </a:lnTo>
                <a:lnTo>
                  <a:pt x="86469" y="125809"/>
                </a:lnTo>
                <a:cubicBezTo>
                  <a:pt x="82153" y="136178"/>
                  <a:pt x="72033" y="142925"/>
                  <a:pt x="60821" y="142925"/>
                </a:cubicBezTo>
                <a:lnTo>
                  <a:pt x="21034" y="142925"/>
                </a:lnTo>
                <a:cubicBezTo>
                  <a:pt x="44450" y="179536"/>
                  <a:pt x="82054" y="213221"/>
                  <a:pt x="105569" y="231180"/>
                </a:cubicBezTo>
                <a:cubicBezTo>
                  <a:pt x="111720" y="235843"/>
                  <a:pt x="119261" y="238175"/>
                  <a:pt x="126950" y="238175"/>
                </a:cubicBezTo>
                <a:cubicBezTo>
                  <a:pt x="134640" y="238175"/>
                  <a:pt x="142230" y="235893"/>
                  <a:pt x="148332" y="231180"/>
                </a:cubicBezTo>
                <a:cubicBezTo>
                  <a:pt x="171946" y="213171"/>
                  <a:pt x="209550" y="179487"/>
                  <a:pt x="232966" y="1428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" name="Text 16"/>
          <p:cNvSpPr/>
          <p:nvPr/>
        </p:nvSpPr>
        <p:spPr>
          <a:xfrm>
            <a:off x="5600700" y="5434330"/>
            <a:ext cx="508762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对利尿剂和抗高血压药的敏感性增高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5130800" y="5891530"/>
            <a:ext cx="1060640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老年人心血管系统与维持水、电解质平衡的内环境稳定功能减弱，易发生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体位性低血压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。老年人对利尿剂、抗高血压药等的敏感性增高，这可能导致血压过低或电解质紊乱。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5321300" y="7668260"/>
            <a:ext cx="8214360" cy="83629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l">
              <a:lnSpc>
                <a:spcPct val="140000"/>
              </a:lnSpc>
            </a:pPr>
            <a:r>
              <a:rPr lang="zh-CN" alt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关键提示：</a:t>
            </a: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老年人对多种药物的敏感性增高，这要求医护人员在用药时更加谨慎，从小剂量开始，密切观察药物反应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6" name="Shape 30"/>
          <p:cNvSpPr/>
          <p:nvPr/>
        </p:nvSpPr>
        <p:spPr>
          <a:xfrm>
            <a:off x="4657090" y="7721600"/>
            <a:ext cx="50800" cy="279400"/>
          </a:xfrm>
          <a:custGeom>
            <a:avLst/>
            <a:gdLst/>
            <a:ahLst/>
            <a:cxnLst/>
            <a:rect l="l" t="t" r="r" b="b"/>
            <a:pathLst>
              <a:path w="50800" h="279400">
                <a:moveTo>
                  <a:pt x="0" y="0"/>
                </a:moveTo>
                <a:lnTo>
                  <a:pt x="50800" y="0"/>
                </a:lnTo>
                <a:lnTo>
                  <a:pt x="50800" y="279400"/>
                </a:lnTo>
                <a:lnTo>
                  <a:pt x="0" y="279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Shape 31"/>
          <p:cNvSpPr/>
          <p:nvPr/>
        </p:nvSpPr>
        <p:spPr>
          <a:xfrm>
            <a:off x="5012690" y="77724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77788" y="55563"/>
                </a:moveTo>
                <a:cubicBezTo>
                  <a:pt x="77788" y="49429"/>
                  <a:pt x="82767" y="44450"/>
                  <a:pt x="88900" y="44450"/>
                </a:cubicBezTo>
                <a:cubicBezTo>
                  <a:pt x="95033" y="44450"/>
                  <a:pt x="100013" y="49429"/>
                  <a:pt x="100013" y="55563"/>
                </a:cubicBezTo>
                <a:cubicBezTo>
                  <a:pt x="100013" y="61696"/>
                  <a:pt x="95033" y="66675"/>
                  <a:pt x="88900" y="66675"/>
                </a:cubicBezTo>
                <a:cubicBezTo>
                  <a:pt x="82767" y="66675"/>
                  <a:pt x="77788" y="61696"/>
                  <a:pt x="77788" y="55563"/>
                </a:cubicBezTo>
                <a:close/>
                <a:moveTo>
                  <a:pt x="75009" y="77788"/>
                </a:moveTo>
                <a:lnTo>
                  <a:pt x="91678" y="77788"/>
                </a:lnTo>
                <a:cubicBezTo>
                  <a:pt x="96297" y="77788"/>
                  <a:pt x="100013" y="81503"/>
                  <a:pt x="100013" y="86122"/>
                </a:cubicBezTo>
                <a:lnTo>
                  <a:pt x="100013" y="116681"/>
                </a:lnTo>
                <a:lnTo>
                  <a:pt x="102791" y="116681"/>
                </a:lnTo>
                <a:cubicBezTo>
                  <a:pt x="107409" y="116681"/>
                  <a:pt x="111125" y="120397"/>
                  <a:pt x="111125" y="125016"/>
                </a:cubicBezTo>
                <a:cubicBezTo>
                  <a:pt x="111125" y="129634"/>
                  <a:pt x="107409" y="133350"/>
                  <a:pt x="102791" y="133350"/>
                </a:cubicBezTo>
                <a:lnTo>
                  <a:pt x="75009" y="133350"/>
                </a:lnTo>
                <a:cubicBezTo>
                  <a:pt x="70391" y="133350"/>
                  <a:pt x="66675" y="129634"/>
                  <a:pt x="66675" y="125016"/>
                </a:cubicBezTo>
                <a:cubicBezTo>
                  <a:pt x="66675" y="120397"/>
                  <a:pt x="70391" y="116681"/>
                  <a:pt x="75009" y="116681"/>
                </a:cubicBezTo>
                <a:lnTo>
                  <a:pt x="83344" y="116681"/>
                </a:lnTo>
                <a:lnTo>
                  <a:pt x="83344" y="94456"/>
                </a:lnTo>
                <a:lnTo>
                  <a:pt x="75009" y="94456"/>
                </a:lnTo>
                <a:cubicBezTo>
                  <a:pt x="70391" y="94456"/>
                  <a:pt x="66675" y="90741"/>
                  <a:pt x="66675" y="86122"/>
                </a:cubicBezTo>
                <a:cubicBezTo>
                  <a:pt x="66675" y="81503"/>
                  <a:pt x="70391" y="77788"/>
                  <a:pt x="75009" y="77788"/>
                </a:cubicBez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Shape 4"/>
          <p:cNvSpPr/>
          <p:nvPr/>
        </p:nvSpPr>
        <p:spPr>
          <a:xfrm>
            <a:off x="5391150" y="3296920"/>
            <a:ext cx="50800" cy="1447800"/>
          </a:xfrm>
          <a:custGeom>
            <a:avLst/>
            <a:gdLst/>
            <a:ahLst/>
            <a:cxnLst/>
            <a:rect l="l" t="t" r="r" b="b"/>
            <a:pathLst>
              <a:path w="50800" h="1447800">
                <a:moveTo>
                  <a:pt x="0" y="0"/>
                </a:moveTo>
                <a:lnTo>
                  <a:pt x="50800" y="0"/>
                </a:lnTo>
                <a:lnTo>
                  <a:pt x="50800" y="1447800"/>
                </a:lnTo>
                <a:lnTo>
                  <a:pt x="0" y="1447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5"/>
          <p:cNvSpPr/>
          <p:nvPr/>
        </p:nvSpPr>
        <p:spPr>
          <a:xfrm>
            <a:off x="5737225" y="3347720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158750" y="15875"/>
                </a:moveTo>
                <a:cubicBezTo>
                  <a:pt x="158750" y="7094"/>
                  <a:pt x="151656" y="0"/>
                  <a:pt x="142875" y="0"/>
                </a:cubicBezTo>
                <a:cubicBezTo>
                  <a:pt x="134094" y="0"/>
                  <a:pt x="127000" y="7094"/>
                  <a:pt x="127000" y="15875"/>
                </a:cubicBezTo>
                <a:lnTo>
                  <a:pt x="127000" y="86271"/>
                </a:lnTo>
                <a:lnTo>
                  <a:pt x="111125" y="95796"/>
                </a:lnTo>
                <a:lnTo>
                  <a:pt x="111125" y="37902"/>
                </a:lnTo>
                <a:cubicBezTo>
                  <a:pt x="111125" y="25747"/>
                  <a:pt x="101253" y="15875"/>
                  <a:pt x="89098" y="15875"/>
                </a:cubicBezTo>
                <a:cubicBezTo>
                  <a:pt x="82897" y="15875"/>
                  <a:pt x="76994" y="18504"/>
                  <a:pt x="72827" y="23068"/>
                </a:cubicBezTo>
                <a:lnTo>
                  <a:pt x="59730" y="37455"/>
                </a:lnTo>
                <a:cubicBezTo>
                  <a:pt x="21282" y="79772"/>
                  <a:pt x="0" y="134838"/>
                  <a:pt x="0" y="191988"/>
                </a:cubicBezTo>
                <a:lnTo>
                  <a:pt x="0" y="207119"/>
                </a:lnTo>
                <a:cubicBezTo>
                  <a:pt x="0" y="233015"/>
                  <a:pt x="20985" y="254000"/>
                  <a:pt x="46881" y="254000"/>
                </a:cubicBezTo>
                <a:cubicBezTo>
                  <a:pt x="57795" y="254000"/>
                  <a:pt x="68560" y="251470"/>
                  <a:pt x="78333" y="246559"/>
                </a:cubicBezTo>
                <a:lnTo>
                  <a:pt x="80814" y="245318"/>
                </a:lnTo>
                <a:cubicBezTo>
                  <a:pt x="99368" y="236041"/>
                  <a:pt x="111075" y="217091"/>
                  <a:pt x="111075" y="196304"/>
                </a:cubicBezTo>
                <a:lnTo>
                  <a:pt x="111075" y="132804"/>
                </a:lnTo>
                <a:lnTo>
                  <a:pt x="142825" y="113754"/>
                </a:lnTo>
                <a:lnTo>
                  <a:pt x="174575" y="132804"/>
                </a:lnTo>
                <a:lnTo>
                  <a:pt x="174575" y="196304"/>
                </a:lnTo>
                <a:cubicBezTo>
                  <a:pt x="174575" y="217041"/>
                  <a:pt x="186283" y="236041"/>
                  <a:pt x="204837" y="245318"/>
                </a:cubicBezTo>
                <a:lnTo>
                  <a:pt x="207318" y="246559"/>
                </a:lnTo>
                <a:cubicBezTo>
                  <a:pt x="217091" y="251420"/>
                  <a:pt x="227856" y="254000"/>
                  <a:pt x="238770" y="254000"/>
                </a:cubicBezTo>
                <a:cubicBezTo>
                  <a:pt x="264666" y="254000"/>
                  <a:pt x="285651" y="233015"/>
                  <a:pt x="285651" y="207119"/>
                </a:cubicBezTo>
                <a:lnTo>
                  <a:pt x="285651" y="204043"/>
                </a:lnTo>
                <a:cubicBezTo>
                  <a:pt x="285651" y="148927"/>
                  <a:pt x="267444" y="95399"/>
                  <a:pt x="233859" y="51743"/>
                </a:cubicBezTo>
                <a:lnTo>
                  <a:pt x="212775" y="24160"/>
                </a:lnTo>
                <a:cubicBezTo>
                  <a:pt x="208756" y="18901"/>
                  <a:pt x="202505" y="15875"/>
                  <a:pt x="195907" y="15875"/>
                </a:cubicBezTo>
                <a:cubicBezTo>
                  <a:pt x="184150" y="15875"/>
                  <a:pt x="174625" y="25400"/>
                  <a:pt x="174625" y="37157"/>
                </a:cubicBezTo>
                <a:lnTo>
                  <a:pt x="174625" y="95796"/>
                </a:lnTo>
                <a:lnTo>
                  <a:pt x="158750" y="86271"/>
                </a:lnTo>
                <a:lnTo>
                  <a:pt x="158750" y="15875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9" name="Text 6"/>
          <p:cNvSpPr/>
          <p:nvPr/>
        </p:nvSpPr>
        <p:spPr>
          <a:xfrm>
            <a:off x="6191250" y="3296920"/>
            <a:ext cx="463677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ea typeface="MiSans" pitchFamily="34" charset="-122"/>
                <a:cs typeface="+mn-lt"/>
              </a:rPr>
              <a:t>对β受体激动剂与阻断剂的敏感性降低</a:t>
            </a:r>
            <a:endParaRPr lang="en-US" sz="2000" b="1" dirty="0">
              <a:solidFill>
                <a:schemeClr val="tx1"/>
              </a:solidFill>
              <a:ea typeface="MiSans" pitchFamily="34" charset="-122"/>
              <a:cs typeface="+mn-lt"/>
            </a:endParaRPr>
          </a:p>
        </p:txBody>
      </p:sp>
      <p:sp>
        <p:nvSpPr>
          <p:cNvPr id="10" name="Text 7"/>
          <p:cNvSpPr/>
          <p:nvPr/>
        </p:nvSpPr>
        <p:spPr>
          <a:xfrm>
            <a:off x="5737225" y="3754120"/>
            <a:ext cx="8541385" cy="119253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老年人对β受体激动剂及阻滞剂的敏感性均减弱。例如，老年人对异丙肾上腺素加速心率的反应比青年人弱，对β受体阻断剂（如普萘洛尔等）减慢心率的作用亦钝化。</a:t>
            </a:r>
            <a:endParaRPr lang="en-US" b="1" dirty="0">
              <a:solidFill>
                <a:schemeClr val="tx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391150" y="5333365"/>
            <a:ext cx="50800" cy="1447800"/>
          </a:xfrm>
          <a:custGeom>
            <a:avLst/>
            <a:gdLst/>
            <a:ahLst/>
            <a:cxnLst/>
            <a:rect l="l" t="t" r="r" b="b"/>
            <a:pathLst>
              <a:path w="50800" h="1447800">
                <a:moveTo>
                  <a:pt x="0" y="0"/>
                </a:moveTo>
                <a:lnTo>
                  <a:pt x="50800" y="0"/>
                </a:lnTo>
                <a:lnTo>
                  <a:pt x="50800" y="1447800"/>
                </a:lnTo>
                <a:lnTo>
                  <a:pt x="0" y="14478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2" name="Shape 9"/>
          <p:cNvSpPr/>
          <p:nvPr/>
        </p:nvSpPr>
        <p:spPr>
          <a:xfrm>
            <a:off x="5753100" y="5384165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0"/>
                </a:moveTo>
                <a:cubicBezTo>
                  <a:pt x="134293" y="0"/>
                  <a:pt x="140990" y="4018"/>
                  <a:pt x="144463" y="10418"/>
                </a:cubicBezTo>
                <a:lnTo>
                  <a:pt x="251619" y="208855"/>
                </a:lnTo>
                <a:cubicBezTo>
                  <a:pt x="254943" y="215007"/>
                  <a:pt x="254794" y="222448"/>
                  <a:pt x="251222" y="228451"/>
                </a:cubicBezTo>
                <a:cubicBezTo>
                  <a:pt x="247650" y="234454"/>
                  <a:pt x="241151" y="238125"/>
                  <a:pt x="234156" y="238125"/>
                </a:cubicBezTo>
                <a:lnTo>
                  <a:pt x="19844" y="238125"/>
                </a:lnTo>
                <a:cubicBezTo>
                  <a:pt x="12849" y="238125"/>
                  <a:pt x="6400" y="234454"/>
                  <a:pt x="2778" y="228451"/>
                </a:cubicBezTo>
                <a:cubicBezTo>
                  <a:pt x="-843" y="222448"/>
                  <a:pt x="-943" y="215007"/>
                  <a:pt x="2381" y="208855"/>
                </a:cubicBezTo>
                <a:lnTo>
                  <a:pt x="109538" y="10418"/>
                </a:lnTo>
                <a:cubicBezTo>
                  <a:pt x="113010" y="4018"/>
                  <a:pt x="119707" y="0"/>
                  <a:pt x="127000" y="0"/>
                </a:cubicBezTo>
                <a:close/>
                <a:moveTo>
                  <a:pt x="127000" y="83344"/>
                </a:moveTo>
                <a:cubicBezTo>
                  <a:pt x="120402" y="83344"/>
                  <a:pt x="115094" y="88652"/>
                  <a:pt x="115094" y="95250"/>
                </a:cubicBezTo>
                <a:lnTo>
                  <a:pt x="115094" y="150813"/>
                </a:lnTo>
                <a:cubicBezTo>
                  <a:pt x="115094" y="157411"/>
                  <a:pt x="120402" y="162719"/>
                  <a:pt x="127000" y="162719"/>
                </a:cubicBezTo>
                <a:cubicBezTo>
                  <a:pt x="133598" y="162719"/>
                  <a:pt x="138906" y="157411"/>
                  <a:pt x="138906" y="150813"/>
                </a:cubicBezTo>
                <a:lnTo>
                  <a:pt x="138906" y="95250"/>
                </a:lnTo>
                <a:cubicBezTo>
                  <a:pt x="138906" y="88652"/>
                  <a:pt x="133598" y="83344"/>
                  <a:pt x="127000" y="83344"/>
                </a:cubicBezTo>
                <a:close/>
                <a:moveTo>
                  <a:pt x="140246" y="190500"/>
                </a:moveTo>
                <a:cubicBezTo>
                  <a:pt x="140547" y="185583"/>
                  <a:pt x="138095" y="180906"/>
                  <a:pt x="133880" y="178356"/>
                </a:cubicBezTo>
                <a:cubicBezTo>
                  <a:pt x="129666" y="175807"/>
                  <a:pt x="124384" y="175807"/>
                  <a:pt x="120169" y="178356"/>
                </a:cubicBezTo>
                <a:cubicBezTo>
                  <a:pt x="115955" y="180906"/>
                  <a:pt x="113503" y="185583"/>
                  <a:pt x="113804" y="190500"/>
                </a:cubicBezTo>
                <a:cubicBezTo>
                  <a:pt x="113503" y="195417"/>
                  <a:pt x="115955" y="200094"/>
                  <a:pt x="120169" y="202644"/>
                </a:cubicBezTo>
                <a:cubicBezTo>
                  <a:pt x="124384" y="205193"/>
                  <a:pt x="129666" y="205193"/>
                  <a:pt x="133880" y="202644"/>
                </a:cubicBezTo>
                <a:cubicBezTo>
                  <a:pt x="138095" y="200094"/>
                  <a:pt x="140547" y="195417"/>
                  <a:pt x="140246" y="19050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3" name="Text 10"/>
          <p:cNvSpPr/>
          <p:nvPr/>
        </p:nvSpPr>
        <p:spPr>
          <a:xfrm>
            <a:off x="6191250" y="5333365"/>
            <a:ext cx="296926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药物耐受性下降</a:t>
            </a:r>
            <a:endParaRPr lang="en-US" sz="2000" b="1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721350" y="5790565"/>
            <a:ext cx="8205470" cy="94234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老年人对药物的耐受性通常下降，导致药物不良反应的发生率增加。这要求在用药时更加谨慎，尤其是在使用可能引起严重不良反应的药物时。</a:t>
            </a:r>
            <a:endParaRPr lang="en-US" b="1" dirty="0">
              <a:solidFill>
                <a:schemeClr val="tx1">
                  <a:alpha val="8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 flipV="1">
            <a:off x="508000" y="1016635"/>
            <a:ext cx="508889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36195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老年人药物代谢动力学</a:t>
            </a:r>
            <a:endParaRPr lang="zh-CN" altLang="en-US" sz="40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8" name="Text 5"/>
          <p:cNvSpPr/>
          <p:nvPr/>
        </p:nvSpPr>
        <p:spPr>
          <a:xfrm>
            <a:off x="508000" y="126365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药物代谢动力学（Pharmacokinetics）研究药物在体内的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吸收、分布、代谢、排泄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过程。老年人这些过程的变化直接影响药物的作用效果。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5050790" y="308610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Shape 13"/>
          <p:cNvSpPr/>
          <p:nvPr/>
        </p:nvSpPr>
        <p:spPr>
          <a:xfrm>
            <a:off x="5412740" y="31369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31750" y="55563"/>
                </a:moveTo>
                <a:cubicBezTo>
                  <a:pt x="31750" y="42416"/>
                  <a:pt x="42416" y="31750"/>
                  <a:pt x="55563" y="31750"/>
                </a:cubicBezTo>
                <a:cubicBezTo>
                  <a:pt x="68709" y="31750"/>
                  <a:pt x="79375" y="42416"/>
                  <a:pt x="79375" y="55563"/>
                </a:cubicBezTo>
                <a:lnTo>
                  <a:pt x="79375" y="111125"/>
                </a:lnTo>
                <a:lnTo>
                  <a:pt x="31750" y="111125"/>
                </a:lnTo>
                <a:lnTo>
                  <a:pt x="31750" y="55563"/>
                </a:lnTo>
                <a:close/>
                <a:moveTo>
                  <a:pt x="87313" y="182563"/>
                </a:moveTo>
                <a:cubicBezTo>
                  <a:pt x="87313" y="158403"/>
                  <a:pt x="96292" y="136327"/>
                  <a:pt x="111125" y="119559"/>
                </a:cubicBezTo>
                <a:lnTo>
                  <a:pt x="111125" y="55563"/>
                </a:lnTo>
                <a:cubicBezTo>
                  <a:pt x="111125" y="24854"/>
                  <a:pt x="86271" y="0"/>
                  <a:pt x="55563" y="0"/>
                </a:cubicBezTo>
                <a:cubicBezTo>
                  <a:pt x="24854" y="0"/>
                  <a:pt x="0" y="24854"/>
                  <a:pt x="0" y="55563"/>
                </a:cubicBezTo>
                <a:lnTo>
                  <a:pt x="0" y="198438"/>
                </a:lnTo>
                <a:cubicBezTo>
                  <a:pt x="0" y="229146"/>
                  <a:pt x="24854" y="254000"/>
                  <a:pt x="55563" y="254000"/>
                </a:cubicBezTo>
                <a:cubicBezTo>
                  <a:pt x="74067" y="254000"/>
                  <a:pt x="90438" y="244971"/>
                  <a:pt x="100558" y="231031"/>
                </a:cubicBezTo>
                <a:cubicBezTo>
                  <a:pt x="92125" y="216843"/>
                  <a:pt x="87313" y="200273"/>
                  <a:pt x="87313" y="182563"/>
                </a:cubicBezTo>
                <a:close/>
                <a:moveTo>
                  <a:pt x="119410" y="215999"/>
                </a:moveTo>
                <a:cubicBezTo>
                  <a:pt x="121692" y="220315"/>
                  <a:pt x="127496" y="220811"/>
                  <a:pt x="130969" y="217339"/>
                </a:cubicBezTo>
                <a:lnTo>
                  <a:pt x="217339" y="130969"/>
                </a:lnTo>
                <a:cubicBezTo>
                  <a:pt x="220811" y="127496"/>
                  <a:pt x="220315" y="121692"/>
                  <a:pt x="215999" y="119410"/>
                </a:cubicBezTo>
                <a:cubicBezTo>
                  <a:pt x="206028" y="114102"/>
                  <a:pt x="194667" y="111125"/>
                  <a:pt x="182563" y="111125"/>
                </a:cubicBezTo>
                <a:cubicBezTo>
                  <a:pt x="143123" y="111125"/>
                  <a:pt x="111125" y="143123"/>
                  <a:pt x="111125" y="182563"/>
                </a:cubicBezTo>
                <a:cubicBezTo>
                  <a:pt x="111125" y="194618"/>
                  <a:pt x="114102" y="206028"/>
                  <a:pt x="119410" y="215999"/>
                </a:cubicBezTo>
                <a:close/>
                <a:moveTo>
                  <a:pt x="147786" y="234156"/>
                </a:moveTo>
                <a:cubicBezTo>
                  <a:pt x="144314" y="237629"/>
                  <a:pt x="144810" y="243433"/>
                  <a:pt x="149126" y="245715"/>
                </a:cubicBezTo>
                <a:cubicBezTo>
                  <a:pt x="159097" y="251023"/>
                  <a:pt x="170458" y="254000"/>
                  <a:pt x="182563" y="254000"/>
                </a:cubicBezTo>
                <a:cubicBezTo>
                  <a:pt x="222002" y="254000"/>
                  <a:pt x="254000" y="222002"/>
                  <a:pt x="254000" y="182563"/>
                </a:cubicBezTo>
                <a:cubicBezTo>
                  <a:pt x="254000" y="170507"/>
                  <a:pt x="251023" y="159097"/>
                  <a:pt x="245715" y="149126"/>
                </a:cubicBezTo>
                <a:cubicBezTo>
                  <a:pt x="243433" y="144810"/>
                  <a:pt x="237629" y="144314"/>
                  <a:pt x="234156" y="147786"/>
                </a:cubicBezTo>
                <a:lnTo>
                  <a:pt x="147786" y="234156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7" name="Text 14"/>
          <p:cNvSpPr/>
          <p:nvPr/>
        </p:nvSpPr>
        <p:spPr>
          <a:xfrm>
            <a:off x="5850890" y="3086100"/>
            <a:ext cx="368236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药物相互作用的风险增加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5"/>
          <p:cNvSpPr/>
          <p:nvPr/>
        </p:nvSpPr>
        <p:spPr>
          <a:xfrm>
            <a:off x="5380990" y="3543300"/>
            <a:ext cx="930465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老年人常同时使用多种药物，这增加了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药物相互作用的风险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。药物相互作用可能导致药效增强或减弱，甚至产生新的不良反应。例如，华法林与非甾体抗炎药（如布洛芬）合用时，可能增加出血的风险。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16"/>
          <p:cNvSpPr/>
          <p:nvPr/>
        </p:nvSpPr>
        <p:spPr>
          <a:xfrm>
            <a:off x="5050790" y="5232400"/>
            <a:ext cx="50800" cy="1498600"/>
          </a:xfrm>
          <a:custGeom>
            <a:avLst/>
            <a:gdLst/>
            <a:ahLst/>
            <a:cxnLst/>
            <a:rect l="l" t="t" r="r" b="b"/>
            <a:pathLst>
              <a:path w="50800" h="1498600">
                <a:moveTo>
                  <a:pt x="0" y="0"/>
                </a:moveTo>
                <a:lnTo>
                  <a:pt x="50800" y="0"/>
                </a:lnTo>
                <a:lnTo>
                  <a:pt x="50800" y="1498600"/>
                </a:lnTo>
                <a:lnTo>
                  <a:pt x="0" y="1498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1" name="Shape 17"/>
          <p:cNvSpPr/>
          <p:nvPr/>
        </p:nvSpPr>
        <p:spPr>
          <a:xfrm>
            <a:off x="5380990" y="528320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67469" y="63500"/>
                </a:moveTo>
                <a:cubicBezTo>
                  <a:pt x="67469" y="30644"/>
                  <a:pt x="94144" y="3969"/>
                  <a:pt x="127000" y="3969"/>
                </a:cubicBezTo>
                <a:cubicBezTo>
                  <a:pt x="159856" y="3969"/>
                  <a:pt x="186531" y="30644"/>
                  <a:pt x="186531" y="63500"/>
                </a:cubicBezTo>
                <a:cubicBezTo>
                  <a:pt x="186531" y="96356"/>
                  <a:pt x="159856" y="123031"/>
                  <a:pt x="127000" y="123031"/>
                </a:cubicBezTo>
                <a:cubicBezTo>
                  <a:pt x="94144" y="123031"/>
                  <a:pt x="67469" y="96356"/>
                  <a:pt x="67469" y="63500"/>
                </a:cubicBezTo>
                <a:close/>
                <a:moveTo>
                  <a:pt x="23812" y="239266"/>
                </a:moveTo>
                <a:cubicBezTo>
                  <a:pt x="23812" y="190401"/>
                  <a:pt x="63401" y="150813"/>
                  <a:pt x="112266" y="150813"/>
                </a:cubicBezTo>
                <a:lnTo>
                  <a:pt x="141734" y="150813"/>
                </a:lnTo>
                <a:cubicBezTo>
                  <a:pt x="190599" y="150813"/>
                  <a:pt x="230188" y="190401"/>
                  <a:pt x="230188" y="239266"/>
                </a:cubicBezTo>
                <a:cubicBezTo>
                  <a:pt x="230188" y="247402"/>
                  <a:pt x="223589" y="254000"/>
                  <a:pt x="215454" y="254000"/>
                </a:cubicBezTo>
                <a:lnTo>
                  <a:pt x="38546" y="254000"/>
                </a:lnTo>
                <a:cubicBezTo>
                  <a:pt x="30411" y="254000"/>
                  <a:pt x="23812" y="247402"/>
                  <a:pt x="23812" y="239266"/>
                </a:cubicBezTo>
                <a:close/>
                <a:moveTo>
                  <a:pt x="303808" y="65832"/>
                </a:moveTo>
                <a:lnTo>
                  <a:pt x="264120" y="129332"/>
                </a:lnTo>
                <a:cubicBezTo>
                  <a:pt x="262037" y="132655"/>
                  <a:pt x="258465" y="134739"/>
                  <a:pt x="254546" y="134938"/>
                </a:cubicBezTo>
                <a:cubicBezTo>
                  <a:pt x="250627" y="135136"/>
                  <a:pt x="246856" y="133350"/>
                  <a:pt x="244525" y="130175"/>
                </a:cubicBezTo>
                <a:lnTo>
                  <a:pt x="220712" y="98425"/>
                </a:lnTo>
                <a:cubicBezTo>
                  <a:pt x="216743" y="93166"/>
                  <a:pt x="217835" y="85725"/>
                  <a:pt x="223093" y="81756"/>
                </a:cubicBezTo>
                <a:cubicBezTo>
                  <a:pt x="228352" y="77787"/>
                  <a:pt x="235793" y="78879"/>
                  <a:pt x="239762" y="84138"/>
                </a:cubicBezTo>
                <a:lnTo>
                  <a:pt x="253157" y="101997"/>
                </a:lnTo>
                <a:lnTo>
                  <a:pt x="283617" y="53231"/>
                </a:lnTo>
                <a:cubicBezTo>
                  <a:pt x="287089" y="47675"/>
                  <a:pt x="294432" y="45938"/>
                  <a:pt x="300038" y="49461"/>
                </a:cubicBezTo>
                <a:cubicBezTo>
                  <a:pt x="305643" y="52983"/>
                  <a:pt x="307330" y="60275"/>
                  <a:pt x="303808" y="65881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22" name="Text 18"/>
          <p:cNvSpPr/>
          <p:nvPr/>
        </p:nvSpPr>
        <p:spPr>
          <a:xfrm>
            <a:off x="5850890" y="5232400"/>
            <a:ext cx="208089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用药依从性差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Text 19"/>
          <p:cNvSpPr/>
          <p:nvPr/>
        </p:nvSpPr>
        <p:spPr>
          <a:xfrm>
            <a:off x="5380990" y="5689600"/>
            <a:ext cx="9305290" cy="6851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老年人用药依从性较差主要与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独居生活、记忆力减退、文化程度相对较低、对药物了解不够、忽视按医嘱服药的重要性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等多方面因素有关。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6" name="Text 22"/>
          <p:cNvSpPr/>
          <p:nvPr/>
        </p:nvSpPr>
        <p:spPr>
          <a:xfrm>
            <a:off x="5280025" y="7592060"/>
            <a:ext cx="9431655" cy="71501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改善策略：</a:t>
            </a: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简化用药方案、使用用药提醒工具、加强用药教育、提供家庭支持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6" name="Shape 30"/>
          <p:cNvSpPr/>
          <p:nvPr/>
        </p:nvSpPr>
        <p:spPr>
          <a:xfrm>
            <a:off x="4657090" y="7721600"/>
            <a:ext cx="50800" cy="279400"/>
          </a:xfrm>
          <a:custGeom>
            <a:avLst/>
            <a:gdLst/>
            <a:ahLst/>
            <a:cxnLst/>
            <a:rect l="l" t="t" r="r" b="b"/>
            <a:pathLst>
              <a:path w="50800" h="279400">
                <a:moveTo>
                  <a:pt x="0" y="0"/>
                </a:moveTo>
                <a:lnTo>
                  <a:pt x="50800" y="0"/>
                </a:lnTo>
                <a:lnTo>
                  <a:pt x="50800" y="279400"/>
                </a:lnTo>
                <a:lnTo>
                  <a:pt x="0" y="279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Shape 31"/>
          <p:cNvSpPr/>
          <p:nvPr/>
        </p:nvSpPr>
        <p:spPr>
          <a:xfrm>
            <a:off x="5012690" y="77724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77788" y="55563"/>
                </a:moveTo>
                <a:cubicBezTo>
                  <a:pt x="77788" y="49429"/>
                  <a:pt x="82767" y="44450"/>
                  <a:pt x="88900" y="44450"/>
                </a:cubicBezTo>
                <a:cubicBezTo>
                  <a:pt x="95033" y="44450"/>
                  <a:pt x="100013" y="49429"/>
                  <a:pt x="100013" y="55563"/>
                </a:cubicBezTo>
                <a:cubicBezTo>
                  <a:pt x="100013" y="61696"/>
                  <a:pt x="95033" y="66675"/>
                  <a:pt x="88900" y="66675"/>
                </a:cubicBezTo>
                <a:cubicBezTo>
                  <a:pt x="82767" y="66675"/>
                  <a:pt x="77788" y="61696"/>
                  <a:pt x="77788" y="55563"/>
                </a:cubicBezTo>
                <a:close/>
                <a:moveTo>
                  <a:pt x="75009" y="77788"/>
                </a:moveTo>
                <a:lnTo>
                  <a:pt x="91678" y="77788"/>
                </a:lnTo>
                <a:cubicBezTo>
                  <a:pt x="96297" y="77788"/>
                  <a:pt x="100013" y="81503"/>
                  <a:pt x="100013" y="86122"/>
                </a:cubicBezTo>
                <a:lnTo>
                  <a:pt x="100013" y="116681"/>
                </a:lnTo>
                <a:lnTo>
                  <a:pt x="102791" y="116681"/>
                </a:lnTo>
                <a:cubicBezTo>
                  <a:pt x="107409" y="116681"/>
                  <a:pt x="111125" y="120397"/>
                  <a:pt x="111125" y="125016"/>
                </a:cubicBezTo>
                <a:cubicBezTo>
                  <a:pt x="111125" y="129634"/>
                  <a:pt x="107409" y="133350"/>
                  <a:pt x="102791" y="133350"/>
                </a:cubicBezTo>
                <a:lnTo>
                  <a:pt x="75009" y="133350"/>
                </a:lnTo>
                <a:cubicBezTo>
                  <a:pt x="70391" y="133350"/>
                  <a:pt x="66675" y="129634"/>
                  <a:pt x="66675" y="125016"/>
                </a:cubicBezTo>
                <a:cubicBezTo>
                  <a:pt x="66675" y="120397"/>
                  <a:pt x="70391" y="116681"/>
                  <a:pt x="75009" y="116681"/>
                </a:cubicBezTo>
                <a:lnTo>
                  <a:pt x="83344" y="116681"/>
                </a:lnTo>
                <a:lnTo>
                  <a:pt x="83344" y="94456"/>
                </a:lnTo>
                <a:lnTo>
                  <a:pt x="75009" y="94456"/>
                </a:lnTo>
                <a:cubicBezTo>
                  <a:pt x="70391" y="94456"/>
                  <a:pt x="66675" y="90741"/>
                  <a:pt x="66675" y="86122"/>
                </a:cubicBezTo>
                <a:cubicBezTo>
                  <a:pt x="66675" y="81503"/>
                  <a:pt x="70391" y="77788"/>
                  <a:pt x="75009" y="77788"/>
                </a:cubicBez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老年人心理变化对用药的影响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508000" y="1654810"/>
            <a:ext cx="593852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466215" y="2503805"/>
            <a:ext cx="7899400" cy="965200"/>
            <a:chOff x="2022" y="5103"/>
            <a:chExt cx="12440" cy="1520"/>
          </a:xfrm>
        </p:grpSpPr>
        <p:sp>
          <p:nvSpPr>
            <p:cNvPr id="8" name="Shape 6"/>
            <p:cNvSpPr/>
            <p:nvPr>
              <p:custDataLst>
                <p:tags r:id="rId2"/>
              </p:custDataLst>
            </p:nvPr>
          </p:nvSpPr>
          <p:spPr>
            <a:xfrm>
              <a:off x="2022" y="5103"/>
              <a:ext cx="80" cy="1520"/>
            </a:xfrm>
            <a:custGeom>
              <a:avLst/>
              <a:gdLst/>
              <a:ahLst/>
              <a:cxnLst/>
              <a:rect l="l" t="t" r="r" b="b"/>
              <a:pathLst>
                <a:path w="50800" h="965200">
                  <a:moveTo>
                    <a:pt x="0" y="0"/>
                  </a:moveTo>
                  <a:lnTo>
                    <a:pt x="50800" y="0"/>
                  </a:lnTo>
                  <a:lnTo>
                    <a:pt x="50800" y="965200"/>
                  </a:lnTo>
                  <a:lnTo>
                    <a:pt x="0" y="965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9" name="Shape 7"/>
            <p:cNvSpPr/>
            <p:nvPr>
              <p:custDataLst>
                <p:tags r:id="rId3"/>
              </p:custDataLst>
            </p:nvPr>
          </p:nvSpPr>
          <p:spPr>
            <a:xfrm>
              <a:off x="2592" y="5143"/>
              <a:ext cx="400" cy="400"/>
            </a:xfrm>
            <a:custGeom>
              <a:avLst/>
              <a:gdLst/>
              <a:ahLst/>
              <a:cxnLst/>
              <a:rect l="l" t="t" r="r" b="b"/>
              <a:pathLst>
                <a:path w="254000" h="254000">
                  <a:moveTo>
                    <a:pt x="59531" y="27781"/>
                  </a:moveTo>
                  <a:cubicBezTo>
                    <a:pt x="59531" y="12452"/>
                    <a:pt x="71983" y="0"/>
                    <a:pt x="87313" y="0"/>
                  </a:cubicBezTo>
                  <a:lnTo>
                    <a:pt x="99219" y="0"/>
                  </a:lnTo>
                  <a:cubicBezTo>
                    <a:pt x="108000" y="0"/>
                    <a:pt x="115094" y="7094"/>
                    <a:pt x="115094" y="15875"/>
                  </a:cubicBezTo>
                  <a:lnTo>
                    <a:pt x="115094" y="238125"/>
                  </a:lnTo>
                  <a:cubicBezTo>
                    <a:pt x="115094" y="246906"/>
                    <a:pt x="108000" y="254000"/>
                    <a:pt x="99219" y="254000"/>
                  </a:cubicBezTo>
                  <a:lnTo>
                    <a:pt x="83344" y="254000"/>
                  </a:lnTo>
                  <a:cubicBezTo>
                    <a:pt x="68560" y="254000"/>
                    <a:pt x="56108" y="243880"/>
                    <a:pt x="52586" y="230188"/>
                  </a:cubicBezTo>
                  <a:cubicBezTo>
                    <a:pt x="52239" y="230188"/>
                    <a:pt x="51941" y="230188"/>
                    <a:pt x="51594" y="230188"/>
                  </a:cubicBezTo>
                  <a:cubicBezTo>
                    <a:pt x="29666" y="230188"/>
                    <a:pt x="11906" y="212427"/>
                    <a:pt x="11906" y="190500"/>
                  </a:cubicBezTo>
                  <a:cubicBezTo>
                    <a:pt x="11906" y="181570"/>
                    <a:pt x="14883" y="173335"/>
                    <a:pt x="19844" y="166688"/>
                  </a:cubicBezTo>
                  <a:cubicBezTo>
                    <a:pt x="10220" y="159445"/>
                    <a:pt x="3969" y="147935"/>
                    <a:pt x="3969" y="134938"/>
                  </a:cubicBezTo>
                  <a:cubicBezTo>
                    <a:pt x="3969" y="119608"/>
                    <a:pt x="12700" y="106263"/>
                    <a:pt x="25400" y="99665"/>
                  </a:cubicBezTo>
                  <a:cubicBezTo>
                    <a:pt x="21878" y="93712"/>
                    <a:pt x="19844" y="86767"/>
                    <a:pt x="19844" y="79375"/>
                  </a:cubicBezTo>
                  <a:cubicBezTo>
                    <a:pt x="19844" y="57448"/>
                    <a:pt x="37604" y="39688"/>
                    <a:pt x="59531" y="39688"/>
                  </a:cubicBezTo>
                  <a:lnTo>
                    <a:pt x="59531" y="27781"/>
                  </a:lnTo>
                  <a:close/>
                  <a:moveTo>
                    <a:pt x="194469" y="27781"/>
                  </a:moveTo>
                  <a:lnTo>
                    <a:pt x="194469" y="39688"/>
                  </a:lnTo>
                  <a:cubicBezTo>
                    <a:pt x="216396" y="39688"/>
                    <a:pt x="234156" y="57448"/>
                    <a:pt x="234156" y="79375"/>
                  </a:cubicBezTo>
                  <a:cubicBezTo>
                    <a:pt x="234156" y="86816"/>
                    <a:pt x="232122" y="93762"/>
                    <a:pt x="228600" y="99665"/>
                  </a:cubicBezTo>
                  <a:cubicBezTo>
                    <a:pt x="241350" y="106263"/>
                    <a:pt x="250031" y="119559"/>
                    <a:pt x="250031" y="134938"/>
                  </a:cubicBezTo>
                  <a:cubicBezTo>
                    <a:pt x="250031" y="147935"/>
                    <a:pt x="243780" y="159445"/>
                    <a:pt x="234156" y="166688"/>
                  </a:cubicBezTo>
                  <a:cubicBezTo>
                    <a:pt x="239117" y="173335"/>
                    <a:pt x="242094" y="181570"/>
                    <a:pt x="242094" y="190500"/>
                  </a:cubicBezTo>
                  <a:cubicBezTo>
                    <a:pt x="242094" y="212427"/>
                    <a:pt x="224334" y="230188"/>
                    <a:pt x="202406" y="230188"/>
                  </a:cubicBezTo>
                  <a:cubicBezTo>
                    <a:pt x="202059" y="230188"/>
                    <a:pt x="201761" y="230188"/>
                    <a:pt x="201414" y="230188"/>
                  </a:cubicBezTo>
                  <a:cubicBezTo>
                    <a:pt x="197892" y="243880"/>
                    <a:pt x="185440" y="254000"/>
                    <a:pt x="170656" y="254000"/>
                  </a:cubicBezTo>
                  <a:lnTo>
                    <a:pt x="154781" y="254000"/>
                  </a:lnTo>
                  <a:cubicBezTo>
                    <a:pt x="146000" y="254000"/>
                    <a:pt x="138906" y="246906"/>
                    <a:pt x="138906" y="238125"/>
                  </a:cubicBezTo>
                  <a:lnTo>
                    <a:pt x="138906" y="15875"/>
                  </a:lnTo>
                  <a:cubicBezTo>
                    <a:pt x="138906" y="7094"/>
                    <a:pt x="146000" y="0"/>
                    <a:pt x="154781" y="0"/>
                  </a:cubicBezTo>
                  <a:lnTo>
                    <a:pt x="166688" y="0"/>
                  </a:lnTo>
                  <a:cubicBezTo>
                    <a:pt x="182017" y="0"/>
                    <a:pt x="194469" y="12452"/>
                    <a:pt x="194469" y="27781"/>
                  </a:cubicBez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10" name="Text 8"/>
            <p:cNvSpPr/>
            <p:nvPr>
              <p:custDataLst>
                <p:tags r:id="rId4"/>
              </p:custDataLst>
            </p:nvPr>
          </p:nvSpPr>
          <p:spPr>
            <a:xfrm>
              <a:off x="3282" y="5103"/>
              <a:ext cx="3215" cy="427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认知功能减退</a:t>
              </a:r>
              <a:endPara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11" name="Text 9"/>
            <p:cNvSpPr/>
            <p:nvPr>
              <p:custDataLst>
                <p:tags r:id="rId5"/>
              </p:custDataLst>
            </p:nvPr>
          </p:nvSpPr>
          <p:spPr>
            <a:xfrm>
              <a:off x="2542" y="5743"/>
              <a:ext cx="11920" cy="8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认知功能减退会影响老年人对药物信息的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理解和记忆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，导致服药错误或遗漏。他们可能忘记服药时间，或者对药物剂量感到困惑。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6"/>
            </p:custDataLst>
          </p:nvPr>
        </p:nvGrpSpPr>
        <p:grpSpPr>
          <a:xfrm>
            <a:off x="1334770" y="3989705"/>
            <a:ext cx="7932420" cy="965200"/>
            <a:chOff x="2022" y="6863"/>
            <a:chExt cx="12492" cy="1520"/>
          </a:xfrm>
        </p:grpSpPr>
        <p:sp>
          <p:nvSpPr>
            <p:cNvPr id="12" name="Shape 10"/>
            <p:cNvSpPr/>
            <p:nvPr>
              <p:custDataLst>
                <p:tags r:id="rId7"/>
              </p:custDataLst>
            </p:nvPr>
          </p:nvSpPr>
          <p:spPr>
            <a:xfrm>
              <a:off x="2022" y="6863"/>
              <a:ext cx="80" cy="1520"/>
            </a:xfrm>
            <a:custGeom>
              <a:avLst/>
              <a:gdLst/>
              <a:ahLst/>
              <a:cxnLst/>
              <a:rect l="l" t="t" r="r" b="b"/>
              <a:pathLst>
                <a:path w="50800" h="965200">
                  <a:moveTo>
                    <a:pt x="0" y="0"/>
                  </a:moveTo>
                  <a:lnTo>
                    <a:pt x="50800" y="0"/>
                  </a:lnTo>
                  <a:lnTo>
                    <a:pt x="50800" y="965200"/>
                  </a:lnTo>
                  <a:lnTo>
                    <a:pt x="0" y="965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13" name="Shape 11"/>
            <p:cNvSpPr/>
            <p:nvPr>
              <p:custDataLst>
                <p:tags r:id="rId8"/>
              </p:custDataLst>
            </p:nvPr>
          </p:nvSpPr>
          <p:spPr>
            <a:xfrm>
              <a:off x="2592" y="6903"/>
              <a:ext cx="400" cy="400"/>
            </a:xfrm>
            <a:custGeom>
              <a:avLst/>
              <a:gdLst/>
              <a:ahLst/>
              <a:cxnLst/>
              <a:rect l="l" t="t" r="r" b="b"/>
              <a:pathLst>
                <a:path w="254000" h="254000">
                  <a:moveTo>
                    <a:pt x="127000" y="254000"/>
                  </a:moveTo>
                  <a:cubicBezTo>
                    <a:pt x="197093" y="254000"/>
                    <a:pt x="254000" y="197093"/>
                    <a:pt x="254000" y="127000"/>
                  </a:cubicBezTo>
                  <a:cubicBezTo>
                    <a:pt x="254000" y="56907"/>
                    <a:pt x="197093" y="0"/>
                    <a:pt x="127000" y="0"/>
                  </a:cubicBezTo>
                  <a:cubicBezTo>
                    <a:pt x="56907" y="0"/>
                    <a:pt x="0" y="56907"/>
                    <a:pt x="0" y="127000"/>
                  </a:cubicBezTo>
                  <a:cubicBezTo>
                    <a:pt x="0" y="197093"/>
                    <a:pt x="56907" y="254000"/>
                    <a:pt x="127000" y="254000"/>
                  </a:cubicBezTo>
                  <a:close/>
                  <a:moveTo>
                    <a:pt x="82054" y="159693"/>
                  </a:moveTo>
                  <a:cubicBezTo>
                    <a:pt x="92174" y="173583"/>
                    <a:pt x="108545" y="182563"/>
                    <a:pt x="127000" y="182563"/>
                  </a:cubicBezTo>
                  <a:cubicBezTo>
                    <a:pt x="145455" y="182563"/>
                    <a:pt x="161826" y="173583"/>
                    <a:pt x="171946" y="159693"/>
                  </a:cubicBezTo>
                  <a:cubicBezTo>
                    <a:pt x="175816" y="154384"/>
                    <a:pt x="183257" y="153194"/>
                    <a:pt x="188565" y="157063"/>
                  </a:cubicBezTo>
                  <a:cubicBezTo>
                    <a:pt x="193873" y="160933"/>
                    <a:pt x="195064" y="168374"/>
                    <a:pt x="191195" y="173682"/>
                  </a:cubicBezTo>
                  <a:cubicBezTo>
                    <a:pt x="176758" y="193477"/>
                    <a:pt x="153392" y="206375"/>
                    <a:pt x="127000" y="206375"/>
                  </a:cubicBezTo>
                  <a:cubicBezTo>
                    <a:pt x="100608" y="206375"/>
                    <a:pt x="77242" y="193477"/>
                    <a:pt x="62805" y="173682"/>
                  </a:cubicBezTo>
                  <a:cubicBezTo>
                    <a:pt x="58936" y="168374"/>
                    <a:pt x="60127" y="160933"/>
                    <a:pt x="65435" y="157063"/>
                  </a:cubicBezTo>
                  <a:cubicBezTo>
                    <a:pt x="70743" y="153194"/>
                    <a:pt x="78184" y="154384"/>
                    <a:pt x="82054" y="159693"/>
                  </a:cubicBezTo>
                  <a:close/>
                  <a:moveTo>
                    <a:pt x="71438" y="103188"/>
                  </a:moveTo>
                  <a:cubicBezTo>
                    <a:pt x="71438" y="94426"/>
                    <a:pt x="78551" y="87313"/>
                    <a:pt x="87313" y="87313"/>
                  </a:cubicBezTo>
                  <a:cubicBezTo>
                    <a:pt x="96074" y="87313"/>
                    <a:pt x="103188" y="94426"/>
                    <a:pt x="103188" y="103188"/>
                  </a:cubicBezTo>
                  <a:cubicBezTo>
                    <a:pt x="103188" y="111949"/>
                    <a:pt x="96074" y="119063"/>
                    <a:pt x="87313" y="119063"/>
                  </a:cubicBezTo>
                  <a:cubicBezTo>
                    <a:pt x="78551" y="119063"/>
                    <a:pt x="71438" y="111949"/>
                    <a:pt x="71438" y="103188"/>
                  </a:cubicBezTo>
                  <a:close/>
                  <a:moveTo>
                    <a:pt x="166688" y="87313"/>
                  </a:moveTo>
                  <a:cubicBezTo>
                    <a:pt x="175449" y="87313"/>
                    <a:pt x="182563" y="94426"/>
                    <a:pt x="182563" y="103188"/>
                  </a:cubicBezTo>
                  <a:cubicBezTo>
                    <a:pt x="182563" y="111949"/>
                    <a:pt x="175449" y="119063"/>
                    <a:pt x="166688" y="119063"/>
                  </a:cubicBezTo>
                  <a:cubicBezTo>
                    <a:pt x="157926" y="119063"/>
                    <a:pt x="150813" y="111949"/>
                    <a:pt x="150813" y="103188"/>
                  </a:cubicBezTo>
                  <a:cubicBezTo>
                    <a:pt x="150813" y="94426"/>
                    <a:pt x="157926" y="87313"/>
                    <a:pt x="166688" y="87313"/>
                  </a:cubicBez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14" name="Text 12"/>
            <p:cNvSpPr/>
            <p:nvPr>
              <p:custDataLst>
                <p:tags r:id="rId9"/>
              </p:custDataLst>
            </p:nvPr>
          </p:nvSpPr>
          <p:spPr>
            <a:xfrm>
              <a:off x="3282" y="6863"/>
              <a:ext cx="2713" cy="458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情绪状态</a:t>
              </a:r>
              <a:endPara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15" name="Text 13"/>
            <p:cNvSpPr/>
            <p:nvPr>
              <p:custDataLst>
                <p:tags r:id="rId10"/>
              </p:custDataLst>
            </p:nvPr>
          </p:nvSpPr>
          <p:spPr>
            <a:xfrm>
              <a:off x="2542" y="7503"/>
              <a:ext cx="11973" cy="8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抑郁、焦虑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等情绪问题会影响老年人的服药依从性。抑郁症患者可能对治疗失去信心；焦虑症患者可能因担心药物副作用而拒绝服药。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1"/>
            </p:custDataLst>
          </p:nvPr>
        </p:nvGrpSpPr>
        <p:grpSpPr>
          <a:xfrm>
            <a:off x="1283970" y="5475605"/>
            <a:ext cx="7932420" cy="965200"/>
            <a:chOff x="2022" y="8623"/>
            <a:chExt cx="12492" cy="1520"/>
          </a:xfrm>
        </p:grpSpPr>
        <p:sp>
          <p:nvSpPr>
            <p:cNvPr id="16" name="Shape 14"/>
            <p:cNvSpPr/>
            <p:nvPr>
              <p:custDataLst>
                <p:tags r:id="rId12"/>
              </p:custDataLst>
            </p:nvPr>
          </p:nvSpPr>
          <p:spPr>
            <a:xfrm>
              <a:off x="2022" y="8623"/>
              <a:ext cx="80" cy="1520"/>
            </a:xfrm>
            <a:custGeom>
              <a:avLst/>
              <a:gdLst/>
              <a:ahLst/>
              <a:cxnLst/>
              <a:rect l="l" t="t" r="r" b="b"/>
              <a:pathLst>
                <a:path w="50800" h="965200">
                  <a:moveTo>
                    <a:pt x="0" y="0"/>
                  </a:moveTo>
                  <a:lnTo>
                    <a:pt x="50800" y="0"/>
                  </a:lnTo>
                  <a:lnTo>
                    <a:pt x="50800" y="965200"/>
                  </a:lnTo>
                  <a:lnTo>
                    <a:pt x="0" y="965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17" name="Shape 15"/>
            <p:cNvSpPr/>
            <p:nvPr>
              <p:custDataLst>
                <p:tags r:id="rId13"/>
              </p:custDataLst>
            </p:nvPr>
          </p:nvSpPr>
          <p:spPr>
            <a:xfrm>
              <a:off x="2567" y="8663"/>
              <a:ext cx="450" cy="400"/>
            </a:xfrm>
            <a:custGeom>
              <a:avLst/>
              <a:gdLst/>
              <a:ahLst/>
              <a:cxnLst/>
              <a:rect l="l" t="t" r="r" b="b"/>
              <a:pathLst>
                <a:path w="285750" h="254000">
                  <a:moveTo>
                    <a:pt x="138708" y="15379"/>
                  </a:moveTo>
                  <a:cubicBezTo>
                    <a:pt x="131713" y="5705"/>
                    <a:pt x="120501" y="0"/>
                    <a:pt x="108595" y="0"/>
                  </a:cubicBezTo>
                  <a:cubicBezTo>
                    <a:pt x="88057" y="0"/>
                    <a:pt x="71438" y="16619"/>
                    <a:pt x="71438" y="37157"/>
                  </a:cubicBezTo>
                  <a:lnTo>
                    <a:pt x="71438" y="38348"/>
                  </a:lnTo>
                  <a:cubicBezTo>
                    <a:pt x="71438" y="70296"/>
                    <a:pt x="112117" y="104527"/>
                    <a:pt x="132060" y="119360"/>
                  </a:cubicBezTo>
                  <a:cubicBezTo>
                    <a:pt x="138509" y="124172"/>
                    <a:pt x="147191" y="124172"/>
                    <a:pt x="153640" y="119360"/>
                  </a:cubicBezTo>
                  <a:cubicBezTo>
                    <a:pt x="173583" y="104477"/>
                    <a:pt x="214263" y="70296"/>
                    <a:pt x="214263" y="38348"/>
                  </a:cubicBezTo>
                  <a:lnTo>
                    <a:pt x="214263" y="37157"/>
                  </a:lnTo>
                  <a:cubicBezTo>
                    <a:pt x="214263" y="16619"/>
                    <a:pt x="197644" y="0"/>
                    <a:pt x="177105" y="0"/>
                  </a:cubicBezTo>
                  <a:cubicBezTo>
                    <a:pt x="165199" y="0"/>
                    <a:pt x="153988" y="5705"/>
                    <a:pt x="146993" y="15379"/>
                  </a:cubicBezTo>
                  <a:lnTo>
                    <a:pt x="142875" y="21183"/>
                  </a:lnTo>
                  <a:lnTo>
                    <a:pt x="138708" y="15379"/>
                  </a:lnTo>
                  <a:close/>
                  <a:moveTo>
                    <a:pt x="54223" y="169416"/>
                  </a:moveTo>
                  <a:lnTo>
                    <a:pt x="33089" y="190500"/>
                  </a:lnTo>
                  <a:lnTo>
                    <a:pt x="15875" y="190500"/>
                  </a:lnTo>
                  <a:cubicBezTo>
                    <a:pt x="7094" y="190500"/>
                    <a:pt x="0" y="197594"/>
                    <a:pt x="0" y="206375"/>
                  </a:cubicBezTo>
                  <a:lnTo>
                    <a:pt x="0" y="238125"/>
                  </a:lnTo>
                  <a:cubicBezTo>
                    <a:pt x="0" y="246906"/>
                    <a:pt x="7094" y="254000"/>
                    <a:pt x="15875" y="254000"/>
                  </a:cubicBezTo>
                  <a:lnTo>
                    <a:pt x="174873" y="254000"/>
                  </a:lnTo>
                  <a:cubicBezTo>
                    <a:pt x="189260" y="254000"/>
                    <a:pt x="203299" y="249386"/>
                    <a:pt x="214908" y="240854"/>
                  </a:cubicBezTo>
                  <a:lnTo>
                    <a:pt x="277713" y="194568"/>
                  </a:lnTo>
                  <a:cubicBezTo>
                    <a:pt x="286544" y="188069"/>
                    <a:pt x="288429" y="175667"/>
                    <a:pt x="281930" y="166836"/>
                  </a:cubicBezTo>
                  <a:cubicBezTo>
                    <a:pt x="275431" y="158006"/>
                    <a:pt x="263029" y="156121"/>
                    <a:pt x="254198" y="162620"/>
                  </a:cubicBezTo>
                  <a:lnTo>
                    <a:pt x="194766" y="206375"/>
                  </a:lnTo>
                  <a:lnTo>
                    <a:pt x="138906" y="206375"/>
                  </a:lnTo>
                  <a:cubicBezTo>
                    <a:pt x="132308" y="206375"/>
                    <a:pt x="127000" y="201067"/>
                    <a:pt x="127000" y="194469"/>
                  </a:cubicBezTo>
                  <a:cubicBezTo>
                    <a:pt x="127000" y="187871"/>
                    <a:pt x="132308" y="182563"/>
                    <a:pt x="138906" y="182563"/>
                  </a:cubicBezTo>
                  <a:lnTo>
                    <a:pt x="174625" y="182563"/>
                  </a:lnTo>
                  <a:cubicBezTo>
                    <a:pt x="183406" y="182563"/>
                    <a:pt x="190500" y="175468"/>
                    <a:pt x="190500" y="166688"/>
                  </a:cubicBezTo>
                  <a:cubicBezTo>
                    <a:pt x="190500" y="157907"/>
                    <a:pt x="183406" y="150813"/>
                    <a:pt x="174625" y="150813"/>
                  </a:cubicBezTo>
                  <a:lnTo>
                    <a:pt x="99120" y="150813"/>
                  </a:lnTo>
                  <a:cubicBezTo>
                    <a:pt x="82302" y="150813"/>
                    <a:pt x="66129" y="157510"/>
                    <a:pt x="54223" y="169416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18" name="Text 16"/>
            <p:cNvSpPr/>
            <p:nvPr>
              <p:custDataLst>
                <p:tags r:id="rId14"/>
              </p:custDataLst>
            </p:nvPr>
          </p:nvSpPr>
          <p:spPr>
            <a:xfrm>
              <a:off x="3282" y="8623"/>
              <a:ext cx="3235" cy="33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自我效能感</a:t>
              </a:r>
              <a:endPara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19" name="Text 17"/>
            <p:cNvSpPr/>
            <p:nvPr>
              <p:custDataLst>
                <p:tags r:id="rId15"/>
              </p:custDataLst>
            </p:nvPr>
          </p:nvSpPr>
          <p:spPr>
            <a:xfrm>
              <a:off x="2542" y="9263"/>
              <a:ext cx="11973" cy="8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自我效能感低的老年人可能对药物治疗持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怀疑态度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，不愿意严格按照医嘱服药，可能认为自己无法控制健康状况。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495935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老年人心理变化对用药的影响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508000" y="1310640"/>
            <a:ext cx="606806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0" name="Shape 18"/>
          <p:cNvSpPr/>
          <p:nvPr/>
        </p:nvSpPr>
        <p:spPr>
          <a:xfrm>
            <a:off x="1015365" y="2353310"/>
            <a:ext cx="50800" cy="965200"/>
          </a:xfrm>
          <a:custGeom>
            <a:avLst/>
            <a:gdLst/>
            <a:ahLst/>
            <a:cxnLst/>
            <a:rect l="l" t="t" r="r" b="b"/>
            <a:pathLst>
              <a:path w="50800" h="965200">
                <a:moveTo>
                  <a:pt x="0" y="0"/>
                </a:moveTo>
                <a:lnTo>
                  <a:pt x="50800" y="0"/>
                </a:lnTo>
                <a:lnTo>
                  <a:pt x="50800" y="965200"/>
                </a:lnTo>
                <a:lnTo>
                  <a:pt x="0" y="9652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1" name="Shape 19"/>
          <p:cNvSpPr/>
          <p:nvPr/>
        </p:nvSpPr>
        <p:spPr>
          <a:xfrm>
            <a:off x="1377315" y="237871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27000" y="87313"/>
                </a:moveTo>
                <a:cubicBezTo>
                  <a:pt x="118219" y="87313"/>
                  <a:pt x="111125" y="94407"/>
                  <a:pt x="111125" y="103188"/>
                </a:cubicBezTo>
                <a:cubicBezTo>
                  <a:pt x="111125" y="109786"/>
                  <a:pt x="105817" y="115094"/>
                  <a:pt x="99219" y="115094"/>
                </a:cubicBezTo>
                <a:cubicBezTo>
                  <a:pt x="92621" y="115094"/>
                  <a:pt x="87313" y="109786"/>
                  <a:pt x="87313" y="103188"/>
                </a:cubicBezTo>
                <a:cubicBezTo>
                  <a:pt x="87313" y="81260"/>
                  <a:pt x="105073" y="63500"/>
                  <a:pt x="127000" y="63500"/>
                </a:cubicBezTo>
                <a:cubicBezTo>
                  <a:pt x="148927" y="63500"/>
                  <a:pt x="166688" y="81260"/>
                  <a:pt x="166688" y="103188"/>
                </a:cubicBezTo>
                <a:cubicBezTo>
                  <a:pt x="166688" y="126603"/>
                  <a:pt x="148828" y="136525"/>
                  <a:pt x="138906" y="140146"/>
                </a:cubicBezTo>
                <a:lnTo>
                  <a:pt x="138906" y="142032"/>
                </a:lnTo>
                <a:cubicBezTo>
                  <a:pt x="138906" y="148630"/>
                  <a:pt x="133598" y="153938"/>
                  <a:pt x="127000" y="153938"/>
                </a:cubicBezTo>
                <a:cubicBezTo>
                  <a:pt x="120402" y="153938"/>
                  <a:pt x="115094" y="148630"/>
                  <a:pt x="115094" y="142032"/>
                </a:cubicBezTo>
                <a:lnTo>
                  <a:pt x="115094" y="138013"/>
                </a:lnTo>
                <a:cubicBezTo>
                  <a:pt x="115094" y="127843"/>
                  <a:pt x="122436" y="120551"/>
                  <a:pt x="130026" y="118070"/>
                </a:cubicBezTo>
                <a:cubicBezTo>
                  <a:pt x="133201" y="117029"/>
                  <a:pt x="136575" y="115342"/>
                  <a:pt x="139055" y="112961"/>
                </a:cubicBezTo>
                <a:cubicBezTo>
                  <a:pt x="141188" y="110877"/>
                  <a:pt x="142875" y="108000"/>
                  <a:pt x="142875" y="103237"/>
                </a:cubicBezTo>
                <a:cubicBezTo>
                  <a:pt x="142875" y="94456"/>
                  <a:pt x="135781" y="87362"/>
                  <a:pt x="127000" y="87362"/>
                </a:cubicBezTo>
                <a:close/>
                <a:moveTo>
                  <a:pt x="111125" y="182563"/>
                </a:moveTo>
                <a:cubicBezTo>
                  <a:pt x="111125" y="173801"/>
                  <a:pt x="118238" y="166688"/>
                  <a:pt x="127000" y="166688"/>
                </a:cubicBezTo>
                <a:cubicBezTo>
                  <a:pt x="135762" y="166688"/>
                  <a:pt x="142875" y="173801"/>
                  <a:pt x="142875" y="182563"/>
                </a:cubicBezTo>
                <a:cubicBezTo>
                  <a:pt x="142875" y="191324"/>
                  <a:pt x="135762" y="198438"/>
                  <a:pt x="127000" y="198438"/>
                </a:cubicBezTo>
                <a:cubicBezTo>
                  <a:pt x="118238" y="198438"/>
                  <a:pt x="111125" y="191324"/>
                  <a:pt x="111125" y="182563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22" name="Text 20"/>
          <p:cNvSpPr/>
          <p:nvPr/>
        </p:nvSpPr>
        <p:spPr>
          <a:xfrm>
            <a:off x="1815465" y="2353310"/>
            <a:ext cx="1909445" cy="1517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服药态度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345565" y="2759710"/>
            <a:ext cx="72517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老年人对药物的态度也会影响其服药依从性。一些老年人可能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过分担忧药物的副作用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，而不愿意服药；另一些可能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过分依赖药物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，滥用药物。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1015365" y="3694430"/>
            <a:ext cx="50800" cy="965200"/>
          </a:xfrm>
          <a:custGeom>
            <a:avLst/>
            <a:gdLst/>
            <a:ahLst/>
            <a:cxnLst/>
            <a:rect l="l" t="t" r="r" b="b"/>
            <a:pathLst>
              <a:path w="50800" h="965200">
                <a:moveTo>
                  <a:pt x="0" y="0"/>
                </a:moveTo>
                <a:lnTo>
                  <a:pt x="50800" y="0"/>
                </a:lnTo>
                <a:lnTo>
                  <a:pt x="50800" y="965200"/>
                </a:lnTo>
                <a:lnTo>
                  <a:pt x="0" y="9652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5" name="Shape 23"/>
          <p:cNvSpPr/>
          <p:nvPr/>
        </p:nvSpPr>
        <p:spPr>
          <a:xfrm>
            <a:off x="1345565" y="358013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158750" y="7938"/>
                </a:moveTo>
                <a:cubicBezTo>
                  <a:pt x="187225" y="7938"/>
                  <a:pt x="210344" y="31056"/>
                  <a:pt x="210344" y="59531"/>
                </a:cubicBezTo>
                <a:cubicBezTo>
                  <a:pt x="210344" y="88007"/>
                  <a:pt x="187225" y="111125"/>
                  <a:pt x="158750" y="111125"/>
                </a:cubicBezTo>
                <a:cubicBezTo>
                  <a:pt x="130275" y="111125"/>
                  <a:pt x="107156" y="88007"/>
                  <a:pt x="107156" y="59531"/>
                </a:cubicBezTo>
                <a:cubicBezTo>
                  <a:pt x="107156" y="31056"/>
                  <a:pt x="130275" y="7938"/>
                  <a:pt x="158750" y="7938"/>
                </a:cubicBezTo>
                <a:close/>
                <a:moveTo>
                  <a:pt x="47625" y="43656"/>
                </a:moveTo>
                <a:cubicBezTo>
                  <a:pt x="67339" y="43656"/>
                  <a:pt x="83344" y="59661"/>
                  <a:pt x="83344" y="79375"/>
                </a:cubicBezTo>
                <a:cubicBezTo>
                  <a:pt x="83344" y="99089"/>
                  <a:pt x="67339" y="115094"/>
                  <a:pt x="47625" y="115094"/>
                </a:cubicBezTo>
                <a:cubicBezTo>
                  <a:pt x="27911" y="115094"/>
                  <a:pt x="11906" y="99089"/>
                  <a:pt x="11906" y="79375"/>
                </a:cubicBezTo>
                <a:cubicBezTo>
                  <a:pt x="11906" y="59661"/>
                  <a:pt x="27911" y="43656"/>
                  <a:pt x="47625" y="43656"/>
                </a:cubicBezTo>
                <a:close/>
                <a:moveTo>
                  <a:pt x="0" y="206375"/>
                </a:moveTo>
                <a:cubicBezTo>
                  <a:pt x="0" y="171301"/>
                  <a:pt x="28426" y="142875"/>
                  <a:pt x="63500" y="142875"/>
                </a:cubicBezTo>
                <a:cubicBezTo>
                  <a:pt x="69850" y="142875"/>
                  <a:pt x="76002" y="143818"/>
                  <a:pt x="81806" y="145554"/>
                </a:cubicBezTo>
                <a:cubicBezTo>
                  <a:pt x="65484" y="163810"/>
                  <a:pt x="55563" y="187920"/>
                  <a:pt x="55563" y="214313"/>
                </a:cubicBezTo>
                <a:lnTo>
                  <a:pt x="55563" y="222250"/>
                </a:lnTo>
                <a:cubicBezTo>
                  <a:pt x="55563" y="227905"/>
                  <a:pt x="56753" y="233263"/>
                  <a:pt x="58886" y="238125"/>
                </a:cubicBezTo>
                <a:lnTo>
                  <a:pt x="15875" y="238125"/>
                </a:lnTo>
                <a:cubicBezTo>
                  <a:pt x="7094" y="238125"/>
                  <a:pt x="0" y="231031"/>
                  <a:pt x="0" y="222250"/>
                </a:cubicBezTo>
                <a:lnTo>
                  <a:pt x="0" y="206375"/>
                </a:lnTo>
                <a:close/>
                <a:moveTo>
                  <a:pt x="258614" y="238125"/>
                </a:moveTo>
                <a:cubicBezTo>
                  <a:pt x="260747" y="233263"/>
                  <a:pt x="261937" y="227905"/>
                  <a:pt x="261937" y="222250"/>
                </a:cubicBezTo>
                <a:lnTo>
                  <a:pt x="261937" y="214313"/>
                </a:lnTo>
                <a:cubicBezTo>
                  <a:pt x="261937" y="187920"/>
                  <a:pt x="252016" y="163810"/>
                  <a:pt x="235694" y="145554"/>
                </a:cubicBezTo>
                <a:cubicBezTo>
                  <a:pt x="241498" y="143818"/>
                  <a:pt x="247650" y="142875"/>
                  <a:pt x="254000" y="142875"/>
                </a:cubicBezTo>
                <a:cubicBezTo>
                  <a:pt x="289074" y="142875"/>
                  <a:pt x="317500" y="171301"/>
                  <a:pt x="317500" y="206375"/>
                </a:cubicBezTo>
                <a:lnTo>
                  <a:pt x="317500" y="222250"/>
                </a:lnTo>
                <a:cubicBezTo>
                  <a:pt x="317500" y="231031"/>
                  <a:pt x="310406" y="238125"/>
                  <a:pt x="301625" y="238125"/>
                </a:cubicBezTo>
                <a:lnTo>
                  <a:pt x="258614" y="238125"/>
                </a:lnTo>
                <a:close/>
                <a:moveTo>
                  <a:pt x="234156" y="79375"/>
                </a:moveTo>
                <a:cubicBezTo>
                  <a:pt x="234156" y="59661"/>
                  <a:pt x="250161" y="43656"/>
                  <a:pt x="269875" y="43656"/>
                </a:cubicBezTo>
                <a:cubicBezTo>
                  <a:pt x="289589" y="43656"/>
                  <a:pt x="305594" y="59661"/>
                  <a:pt x="305594" y="79375"/>
                </a:cubicBezTo>
                <a:cubicBezTo>
                  <a:pt x="305594" y="99089"/>
                  <a:pt x="289589" y="115094"/>
                  <a:pt x="269875" y="115094"/>
                </a:cubicBezTo>
                <a:cubicBezTo>
                  <a:pt x="250161" y="115094"/>
                  <a:pt x="234156" y="99089"/>
                  <a:pt x="234156" y="79375"/>
                </a:cubicBezTo>
                <a:close/>
                <a:moveTo>
                  <a:pt x="79375" y="214313"/>
                </a:moveTo>
                <a:cubicBezTo>
                  <a:pt x="79375" y="170458"/>
                  <a:pt x="114895" y="134938"/>
                  <a:pt x="158750" y="134938"/>
                </a:cubicBezTo>
                <a:cubicBezTo>
                  <a:pt x="202605" y="134938"/>
                  <a:pt x="238125" y="170458"/>
                  <a:pt x="238125" y="214313"/>
                </a:cubicBezTo>
                <a:lnTo>
                  <a:pt x="238125" y="222250"/>
                </a:lnTo>
                <a:cubicBezTo>
                  <a:pt x="238125" y="231031"/>
                  <a:pt x="231031" y="238125"/>
                  <a:pt x="222250" y="238125"/>
                </a:cubicBezTo>
                <a:lnTo>
                  <a:pt x="95250" y="238125"/>
                </a:lnTo>
                <a:cubicBezTo>
                  <a:pt x="86469" y="238125"/>
                  <a:pt x="79375" y="231031"/>
                  <a:pt x="79375" y="222250"/>
                </a:cubicBezTo>
                <a:lnTo>
                  <a:pt x="79375" y="214313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6" name="Text 24"/>
          <p:cNvSpPr/>
          <p:nvPr/>
        </p:nvSpPr>
        <p:spPr>
          <a:xfrm>
            <a:off x="1815465" y="3554730"/>
            <a:ext cx="1925955" cy="24828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社会支持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345565" y="4100830"/>
            <a:ext cx="72517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家庭和社会的支持对老年人的服药依从性有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积极影响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。良好的家庭关系和社会支持可以提高老年人的服药依从性。家人的鼓励和支持可以帮助老年人克服对药物治疗的抵触。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6295" y="5273040"/>
            <a:ext cx="7518400" cy="1879600"/>
            <a:chOff x="1317" y="8304"/>
            <a:chExt cx="11840" cy="2960"/>
          </a:xfrm>
        </p:grpSpPr>
        <p:sp>
          <p:nvSpPr>
            <p:cNvPr id="28" name="Shape 26"/>
            <p:cNvSpPr/>
            <p:nvPr/>
          </p:nvSpPr>
          <p:spPr>
            <a:xfrm>
              <a:off x="1317" y="8304"/>
              <a:ext cx="11840" cy="2960"/>
            </a:xfrm>
            <a:custGeom>
              <a:avLst/>
              <a:gdLst/>
              <a:ahLst/>
              <a:cxnLst/>
              <a:rect l="l" t="t" r="r" b="b"/>
              <a:pathLst>
                <a:path w="7518400" h="1879600">
                  <a:moveTo>
                    <a:pt x="101592" y="0"/>
                  </a:moveTo>
                  <a:lnTo>
                    <a:pt x="7416808" y="0"/>
                  </a:lnTo>
                  <a:cubicBezTo>
                    <a:pt x="7472916" y="0"/>
                    <a:pt x="7518400" y="45484"/>
                    <a:pt x="7518400" y="101592"/>
                  </a:cubicBezTo>
                  <a:lnTo>
                    <a:pt x="7518400" y="1778008"/>
                  </a:lnTo>
                  <a:cubicBezTo>
                    <a:pt x="7518400" y="1834116"/>
                    <a:pt x="7472916" y="1879600"/>
                    <a:pt x="7416808" y="1879600"/>
                  </a:cubicBezTo>
                  <a:lnTo>
                    <a:pt x="101592" y="1879600"/>
                  </a:lnTo>
                  <a:cubicBezTo>
                    <a:pt x="45484" y="1879600"/>
                    <a:pt x="0" y="1834116"/>
                    <a:pt x="0" y="1778008"/>
                  </a:cubicBezTo>
                  <a:lnTo>
                    <a:pt x="0" y="101592"/>
                  </a:lnTo>
                  <a:cubicBezTo>
                    <a:pt x="0" y="45522"/>
                    <a:pt x="45522" y="0"/>
                    <a:pt x="101592" y="0"/>
                  </a:cubicBezTo>
                  <a:close/>
                </a:path>
              </a:pathLst>
            </a:custGeom>
            <a:solidFill>
              <a:srgbClr val="C89F90">
                <a:alpha val="10196"/>
              </a:srgbClr>
            </a:solidFill>
          </p:spPr>
        </p:sp>
        <p:sp>
          <p:nvSpPr>
            <p:cNvPr id="29" name="Shape 27"/>
            <p:cNvSpPr/>
            <p:nvPr/>
          </p:nvSpPr>
          <p:spPr>
            <a:xfrm>
              <a:off x="1637" y="8624"/>
              <a:ext cx="240" cy="320"/>
            </a:xfrm>
            <a:custGeom>
              <a:avLst/>
              <a:gdLst/>
              <a:ahLst/>
              <a:cxnLst/>
              <a:rect l="l" t="t" r="r" b="b"/>
              <a:pathLst>
                <a:path w="152400" h="203200">
                  <a:moveTo>
                    <a:pt x="116245" y="152400"/>
                  </a:moveTo>
                  <a:cubicBezTo>
                    <a:pt x="119142" y="143550"/>
                    <a:pt x="124936" y="135533"/>
                    <a:pt x="131485" y="128627"/>
                  </a:cubicBezTo>
                  <a:cubicBezTo>
                    <a:pt x="144462" y="114975"/>
                    <a:pt x="152400" y="96520"/>
                    <a:pt x="152400" y="76200"/>
                  </a:cubicBezTo>
                  <a:cubicBezTo>
                    <a:pt x="152400" y="34131"/>
                    <a:pt x="118269" y="0"/>
                    <a:pt x="76200" y="0"/>
                  </a:cubicBezTo>
                  <a:cubicBezTo>
                    <a:pt x="34131" y="0"/>
                    <a:pt x="0" y="34131"/>
                    <a:pt x="0" y="76200"/>
                  </a:cubicBezTo>
                  <a:cubicBezTo>
                    <a:pt x="0" y="96520"/>
                    <a:pt x="7938" y="114975"/>
                    <a:pt x="20915" y="128627"/>
                  </a:cubicBezTo>
                  <a:cubicBezTo>
                    <a:pt x="27464" y="135533"/>
                    <a:pt x="33298" y="143550"/>
                    <a:pt x="36155" y="152400"/>
                  </a:cubicBezTo>
                  <a:lnTo>
                    <a:pt x="116205" y="152400"/>
                  </a:lnTo>
                  <a:close/>
                  <a:moveTo>
                    <a:pt x="114300" y="171450"/>
                  </a:moveTo>
                  <a:lnTo>
                    <a:pt x="38100" y="171450"/>
                  </a:lnTo>
                  <a:lnTo>
                    <a:pt x="38100" y="177800"/>
                  </a:lnTo>
                  <a:cubicBezTo>
                    <a:pt x="38100" y="195342"/>
                    <a:pt x="52308" y="209550"/>
                    <a:pt x="69850" y="209550"/>
                  </a:cubicBezTo>
                  <a:lnTo>
                    <a:pt x="82550" y="209550"/>
                  </a:lnTo>
                  <a:cubicBezTo>
                    <a:pt x="100092" y="209550"/>
                    <a:pt x="114300" y="195342"/>
                    <a:pt x="114300" y="177800"/>
                  </a:cubicBezTo>
                  <a:lnTo>
                    <a:pt x="114300" y="171450"/>
                  </a:lnTo>
                  <a:close/>
                  <a:moveTo>
                    <a:pt x="73025" y="44450"/>
                  </a:moveTo>
                  <a:cubicBezTo>
                    <a:pt x="57229" y="44450"/>
                    <a:pt x="44450" y="57229"/>
                    <a:pt x="44450" y="73025"/>
                  </a:cubicBezTo>
                  <a:cubicBezTo>
                    <a:pt x="44450" y="78303"/>
                    <a:pt x="40203" y="82550"/>
                    <a:pt x="34925" y="82550"/>
                  </a:cubicBezTo>
                  <a:cubicBezTo>
                    <a:pt x="29647" y="82550"/>
                    <a:pt x="25400" y="78303"/>
                    <a:pt x="25400" y="73025"/>
                  </a:cubicBezTo>
                  <a:cubicBezTo>
                    <a:pt x="25400" y="46712"/>
                    <a:pt x="46712" y="25400"/>
                    <a:pt x="73025" y="25400"/>
                  </a:cubicBezTo>
                  <a:cubicBezTo>
                    <a:pt x="78303" y="25400"/>
                    <a:pt x="82550" y="29647"/>
                    <a:pt x="82550" y="34925"/>
                  </a:cubicBezTo>
                  <a:cubicBezTo>
                    <a:pt x="82550" y="40203"/>
                    <a:pt x="78303" y="44450"/>
                    <a:pt x="73025" y="44450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0" name="Text 28"/>
            <p:cNvSpPr/>
            <p:nvPr/>
          </p:nvSpPr>
          <p:spPr>
            <a:xfrm>
              <a:off x="2117" y="8544"/>
              <a:ext cx="10960" cy="4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心理支持策略</a:t>
              </a:r>
              <a:endPara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31" name="Shape 29"/>
            <p:cNvSpPr/>
            <p:nvPr/>
          </p:nvSpPr>
          <p:spPr>
            <a:xfrm>
              <a:off x="1667" y="9244"/>
              <a:ext cx="140" cy="280"/>
            </a:xfrm>
            <a:custGeom>
              <a:avLst/>
              <a:gdLst/>
              <a:ahLst/>
              <a:cxnLst/>
              <a:rect l="l" t="t" r="r" b="b"/>
              <a:pathLst>
                <a:path w="88900" h="177800">
                  <a:moveTo>
                    <a:pt x="11286" y="33337"/>
                  </a:moveTo>
                  <a:cubicBezTo>
                    <a:pt x="11286" y="28858"/>
                    <a:pt x="13995" y="24795"/>
                    <a:pt x="18162" y="23058"/>
                  </a:cubicBezTo>
                  <a:cubicBezTo>
                    <a:pt x="22329" y="21322"/>
                    <a:pt x="27087" y="22294"/>
                    <a:pt x="30247" y="25489"/>
                  </a:cubicBezTo>
                  <a:lnTo>
                    <a:pt x="85809" y="81052"/>
                  </a:lnTo>
                  <a:cubicBezTo>
                    <a:pt x="90150" y="85393"/>
                    <a:pt x="90150" y="92442"/>
                    <a:pt x="85809" y="96783"/>
                  </a:cubicBezTo>
                  <a:lnTo>
                    <a:pt x="30247" y="152345"/>
                  </a:lnTo>
                  <a:cubicBezTo>
                    <a:pt x="27052" y="155540"/>
                    <a:pt x="22294" y="156478"/>
                    <a:pt x="18127" y="154742"/>
                  </a:cubicBezTo>
                  <a:cubicBezTo>
                    <a:pt x="13960" y="153005"/>
                    <a:pt x="11286" y="148942"/>
                    <a:pt x="11286" y="144463"/>
                  </a:cubicBezTo>
                  <a:lnTo>
                    <a:pt x="11286" y="33337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2" name="Text 30"/>
            <p:cNvSpPr/>
            <p:nvPr/>
          </p:nvSpPr>
          <p:spPr>
            <a:xfrm>
              <a:off x="1997" y="9184"/>
              <a:ext cx="11060" cy="4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提供情绪支持和心理疏导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33" name="Shape 31"/>
            <p:cNvSpPr/>
            <p:nvPr/>
          </p:nvSpPr>
          <p:spPr>
            <a:xfrm>
              <a:off x="1667" y="9724"/>
              <a:ext cx="140" cy="280"/>
            </a:xfrm>
            <a:custGeom>
              <a:avLst/>
              <a:gdLst/>
              <a:ahLst/>
              <a:cxnLst/>
              <a:rect l="l" t="t" r="r" b="b"/>
              <a:pathLst>
                <a:path w="88900" h="177800">
                  <a:moveTo>
                    <a:pt x="11286" y="33337"/>
                  </a:moveTo>
                  <a:cubicBezTo>
                    <a:pt x="11286" y="28858"/>
                    <a:pt x="13995" y="24795"/>
                    <a:pt x="18162" y="23058"/>
                  </a:cubicBezTo>
                  <a:cubicBezTo>
                    <a:pt x="22329" y="21322"/>
                    <a:pt x="27087" y="22294"/>
                    <a:pt x="30247" y="25489"/>
                  </a:cubicBezTo>
                  <a:lnTo>
                    <a:pt x="85809" y="81052"/>
                  </a:lnTo>
                  <a:cubicBezTo>
                    <a:pt x="90150" y="85393"/>
                    <a:pt x="90150" y="92442"/>
                    <a:pt x="85809" y="96783"/>
                  </a:cubicBezTo>
                  <a:lnTo>
                    <a:pt x="30247" y="152345"/>
                  </a:lnTo>
                  <a:cubicBezTo>
                    <a:pt x="27052" y="155540"/>
                    <a:pt x="22294" y="156478"/>
                    <a:pt x="18127" y="154742"/>
                  </a:cubicBezTo>
                  <a:cubicBezTo>
                    <a:pt x="13960" y="153005"/>
                    <a:pt x="11286" y="148942"/>
                    <a:pt x="11286" y="144463"/>
                  </a:cubicBezTo>
                  <a:lnTo>
                    <a:pt x="11286" y="33337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4" name="Text 32"/>
            <p:cNvSpPr/>
            <p:nvPr/>
          </p:nvSpPr>
          <p:spPr>
            <a:xfrm>
              <a:off x="1997" y="9664"/>
              <a:ext cx="11060" cy="4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加强用药教育和沟通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35" name="Shape 33"/>
            <p:cNvSpPr/>
            <p:nvPr/>
          </p:nvSpPr>
          <p:spPr>
            <a:xfrm>
              <a:off x="1667" y="10204"/>
              <a:ext cx="140" cy="280"/>
            </a:xfrm>
            <a:custGeom>
              <a:avLst/>
              <a:gdLst/>
              <a:ahLst/>
              <a:cxnLst/>
              <a:rect l="l" t="t" r="r" b="b"/>
              <a:pathLst>
                <a:path w="88900" h="177800">
                  <a:moveTo>
                    <a:pt x="11286" y="33337"/>
                  </a:moveTo>
                  <a:cubicBezTo>
                    <a:pt x="11286" y="28858"/>
                    <a:pt x="13995" y="24795"/>
                    <a:pt x="18162" y="23058"/>
                  </a:cubicBezTo>
                  <a:cubicBezTo>
                    <a:pt x="22329" y="21322"/>
                    <a:pt x="27087" y="22294"/>
                    <a:pt x="30247" y="25489"/>
                  </a:cubicBezTo>
                  <a:lnTo>
                    <a:pt x="85809" y="81052"/>
                  </a:lnTo>
                  <a:cubicBezTo>
                    <a:pt x="90150" y="85393"/>
                    <a:pt x="90150" y="92442"/>
                    <a:pt x="85809" y="96783"/>
                  </a:cubicBezTo>
                  <a:lnTo>
                    <a:pt x="30247" y="152345"/>
                  </a:lnTo>
                  <a:cubicBezTo>
                    <a:pt x="27052" y="155540"/>
                    <a:pt x="22294" y="156478"/>
                    <a:pt x="18127" y="154742"/>
                  </a:cubicBezTo>
                  <a:cubicBezTo>
                    <a:pt x="13960" y="153005"/>
                    <a:pt x="11286" y="148942"/>
                    <a:pt x="11286" y="144463"/>
                  </a:cubicBezTo>
                  <a:lnTo>
                    <a:pt x="11286" y="33337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6" name="Text 34"/>
            <p:cNvSpPr/>
            <p:nvPr/>
          </p:nvSpPr>
          <p:spPr>
            <a:xfrm>
              <a:off x="1997" y="10144"/>
              <a:ext cx="11060" cy="4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鼓励家庭成员参与用药管理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37" name="Shape 35"/>
            <p:cNvSpPr/>
            <p:nvPr/>
          </p:nvSpPr>
          <p:spPr>
            <a:xfrm>
              <a:off x="1667" y="10684"/>
              <a:ext cx="140" cy="280"/>
            </a:xfrm>
            <a:custGeom>
              <a:avLst/>
              <a:gdLst/>
              <a:ahLst/>
              <a:cxnLst/>
              <a:rect l="l" t="t" r="r" b="b"/>
              <a:pathLst>
                <a:path w="88900" h="177800">
                  <a:moveTo>
                    <a:pt x="11286" y="33337"/>
                  </a:moveTo>
                  <a:cubicBezTo>
                    <a:pt x="11286" y="28858"/>
                    <a:pt x="13995" y="24795"/>
                    <a:pt x="18162" y="23058"/>
                  </a:cubicBezTo>
                  <a:cubicBezTo>
                    <a:pt x="22329" y="21322"/>
                    <a:pt x="27087" y="22294"/>
                    <a:pt x="30247" y="25489"/>
                  </a:cubicBezTo>
                  <a:lnTo>
                    <a:pt x="85809" y="81052"/>
                  </a:lnTo>
                  <a:cubicBezTo>
                    <a:pt x="90150" y="85393"/>
                    <a:pt x="90150" y="92442"/>
                    <a:pt x="85809" y="96783"/>
                  </a:cubicBezTo>
                  <a:lnTo>
                    <a:pt x="30247" y="152345"/>
                  </a:lnTo>
                  <a:cubicBezTo>
                    <a:pt x="27052" y="155540"/>
                    <a:pt x="22294" y="156478"/>
                    <a:pt x="18127" y="154742"/>
                  </a:cubicBezTo>
                  <a:cubicBezTo>
                    <a:pt x="13960" y="153005"/>
                    <a:pt x="11286" y="148942"/>
                    <a:pt x="11286" y="144463"/>
                  </a:cubicBezTo>
                  <a:lnTo>
                    <a:pt x="11286" y="33337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8" name="Text 36"/>
            <p:cNvSpPr/>
            <p:nvPr/>
          </p:nvSpPr>
          <p:spPr>
            <a:xfrm>
              <a:off x="1997" y="10624"/>
              <a:ext cx="11060" cy="4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建立社区支持网络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sp>
        <p:nvSpPr>
          <p:cNvPr id="39" name="Shape 37"/>
          <p:cNvSpPr/>
          <p:nvPr/>
        </p:nvSpPr>
        <p:spPr>
          <a:xfrm>
            <a:off x="837565" y="8164830"/>
            <a:ext cx="50800" cy="558800"/>
          </a:xfrm>
          <a:custGeom>
            <a:avLst/>
            <a:gdLst/>
            <a:ahLst/>
            <a:cxnLst/>
            <a:rect l="l" t="t" r="r" b="b"/>
            <a:pathLst>
              <a:path w="50800" h="558800">
                <a:moveTo>
                  <a:pt x="0" y="0"/>
                </a:moveTo>
                <a:lnTo>
                  <a:pt x="50800" y="0"/>
                </a:lnTo>
                <a:lnTo>
                  <a:pt x="50800" y="558800"/>
                </a:lnTo>
                <a:lnTo>
                  <a:pt x="0" y="558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0" name="Shape 38"/>
          <p:cNvSpPr/>
          <p:nvPr/>
        </p:nvSpPr>
        <p:spPr>
          <a:xfrm>
            <a:off x="1193165" y="821563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3691" y="30247"/>
                </a:moveTo>
                <a:lnTo>
                  <a:pt x="88900" y="37435"/>
                </a:lnTo>
                <a:lnTo>
                  <a:pt x="94109" y="30247"/>
                </a:lnTo>
                <a:cubicBezTo>
                  <a:pt x="102791" y="18231"/>
                  <a:pt x="116751" y="11112"/>
                  <a:pt x="131579" y="11112"/>
                </a:cubicBezTo>
                <a:cubicBezTo>
                  <a:pt x="157103" y="11112"/>
                  <a:pt x="177800" y="31810"/>
                  <a:pt x="177800" y="57334"/>
                </a:cubicBezTo>
                <a:lnTo>
                  <a:pt x="177800" y="58236"/>
                </a:lnTo>
                <a:cubicBezTo>
                  <a:pt x="177800" y="97200"/>
                  <a:pt x="129218" y="142448"/>
                  <a:pt x="103867" y="161791"/>
                </a:cubicBezTo>
                <a:cubicBezTo>
                  <a:pt x="99561" y="165055"/>
                  <a:pt x="94283" y="166688"/>
                  <a:pt x="88900" y="166688"/>
                </a:cubicBezTo>
                <a:cubicBezTo>
                  <a:pt x="83517" y="166688"/>
                  <a:pt x="78204" y="165090"/>
                  <a:pt x="73933" y="161791"/>
                </a:cubicBezTo>
                <a:cubicBezTo>
                  <a:pt x="48582" y="142448"/>
                  <a:pt x="0" y="97200"/>
                  <a:pt x="0" y="58236"/>
                </a:cubicBezTo>
                <a:lnTo>
                  <a:pt x="0" y="57334"/>
                </a:lnTo>
                <a:cubicBezTo>
                  <a:pt x="0" y="31810"/>
                  <a:pt x="20697" y="11112"/>
                  <a:pt x="46221" y="11112"/>
                </a:cubicBezTo>
                <a:cubicBezTo>
                  <a:pt x="61049" y="11112"/>
                  <a:pt x="75009" y="18231"/>
                  <a:pt x="83691" y="30247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1" name="Text 39"/>
          <p:cNvSpPr/>
          <p:nvPr/>
        </p:nvSpPr>
        <p:spPr>
          <a:xfrm>
            <a:off x="1497965" y="7960995"/>
            <a:ext cx="8856345" cy="9798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综合结论：老年人的心理变化对服药依从性有重要影响。因此，在为老年人制定用药计划时，必须考虑这些心理因素，并提供相应的心理支持和社会支持，以确保用药的安全性和有效性。</a:t>
            </a:r>
            <a:endParaRPr lang="en-US" sz="1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34349" y="3963182"/>
            <a:ext cx="5480575" cy="2677365"/>
            <a:chOff x="6095999" y="2119660"/>
            <a:chExt cx="5480575" cy="2677365"/>
          </a:xfrm>
        </p:grpSpPr>
        <p:sp>
          <p:nvSpPr>
            <p:cNvPr id="10" name="文本框 14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095999" y="2119660"/>
              <a:ext cx="5480575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老年人用药评估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>
                <p:custDataLst>
                  <p:tags r:id="rId3"/>
                </p:custDataLst>
              </p:nvPr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第三部分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8134349" y="2841472"/>
            <a:ext cx="944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en-US" altLang="zh-CN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00" y="5035550"/>
            <a:ext cx="8128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掌握系统性评估老年人用药情况的方法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老年人用药评估的重要性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664591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" name="Shape 3"/>
          <p:cNvSpPr/>
          <p:nvPr/>
        </p:nvSpPr>
        <p:spPr>
          <a:xfrm>
            <a:off x="533400" y="254889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6" name="Text 4"/>
          <p:cNvSpPr/>
          <p:nvPr/>
        </p:nvSpPr>
        <p:spPr>
          <a:xfrm>
            <a:off x="863600" y="2548890"/>
            <a:ext cx="9829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为什么需要用药评估？</a:t>
            </a:r>
            <a:endParaRPr lang="en-US" sz="24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7" name="Text 5"/>
          <p:cNvSpPr/>
          <p:nvPr/>
        </p:nvSpPr>
        <p:spPr>
          <a:xfrm>
            <a:off x="863600" y="3006090"/>
            <a:ext cx="980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随着年龄的增长，老年人由于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生理机能逐渐下降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，对药物的吸收、分布、代谢和排泄能力均降低，容易发生药物不良反应。因此，对老年人的用药情况进行系统性评估显得尤为重要。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533400" y="392049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9" name="Text 7"/>
          <p:cNvSpPr/>
          <p:nvPr/>
        </p:nvSpPr>
        <p:spPr>
          <a:xfrm>
            <a:off x="863600" y="3920490"/>
            <a:ext cx="9829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评估的核心目标</a:t>
            </a:r>
            <a:endParaRPr lang="en-US" sz="24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863600" y="4377690"/>
            <a:ext cx="980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通过评估，可以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识别和预防潜在的药物相关问题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，确保老年人用药的安全性和有效性。评估不仅关注药物本身，还需要考虑老年人的整体健康状况、生活方式和心理状态。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533400" y="529209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2" name="Text 10"/>
          <p:cNvSpPr/>
          <p:nvPr/>
        </p:nvSpPr>
        <p:spPr>
          <a:xfrm>
            <a:off x="863600" y="5292090"/>
            <a:ext cx="98298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评估的综合价值</a:t>
            </a:r>
            <a:endParaRPr lang="en-US" sz="24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63600" y="5749290"/>
            <a:ext cx="980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系统性的用药评估可以帮助医护人员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优化用药方案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，减少不必要的药物使用，降低药物不良反应风险，提高老年人的生活质量，同时也有助于节约医疗资源。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老年人用药评估的重要性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664591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5" name="Shape 13"/>
          <p:cNvSpPr/>
          <p:nvPr/>
        </p:nvSpPr>
        <p:spPr>
          <a:xfrm>
            <a:off x="2823210" y="272288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54484" y="15875"/>
                </a:moveTo>
                <a:lnTo>
                  <a:pt x="158750" y="15875"/>
                </a:lnTo>
                <a:cubicBezTo>
                  <a:pt x="176262" y="15875"/>
                  <a:pt x="190500" y="30113"/>
                  <a:pt x="190500" y="47625"/>
                </a:cubicBezTo>
                <a:lnTo>
                  <a:pt x="190500" y="222250"/>
                </a:lnTo>
                <a:cubicBezTo>
                  <a:pt x="190500" y="239762"/>
                  <a:pt x="176262" y="254000"/>
                  <a:pt x="158750" y="254000"/>
                </a:cubicBezTo>
                <a:lnTo>
                  <a:pt x="31750" y="254000"/>
                </a:lnTo>
                <a:cubicBezTo>
                  <a:pt x="14238" y="254000"/>
                  <a:pt x="0" y="239762"/>
                  <a:pt x="0" y="222250"/>
                </a:cubicBezTo>
                <a:lnTo>
                  <a:pt x="0" y="47625"/>
                </a:lnTo>
                <a:cubicBezTo>
                  <a:pt x="0" y="30113"/>
                  <a:pt x="14238" y="15875"/>
                  <a:pt x="31750" y="15875"/>
                </a:cubicBezTo>
                <a:lnTo>
                  <a:pt x="36016" y="15875"/>
                </a:lnTo>
                <a:cubicBezTo>
                  <a:pt x="41473" y="6400"/>
                  <a:pt x="51743" y="0"/>
                  <a:pt x="63500" y="0"/>
                </a:cubicBezTo>
                <a:lnTo>
                  <a:pt x="127000" y="0"/>
                </a:lnTo>
                <a:cubicBezTo>
                  <a:pt x="138757" y="0"/>
                  <a:pt x="149027" y="6400"/>
                  <a:pt x="154484" y="15875"/>
                </a:cubicBezTo>
                <a:close/>
                <a:moveTo>
                  <a:pt x="123031" y="55563"/>
                </a:moveTo>
                <a:cubicBezTo>
                  <a:pt x="129629" y="55563"/>
                  <a:pt x="134938" y="50254"/>
                  <a:pt x="134938" y="43656"/>
                </a:cubicBezTo>
                <a:cubicBezTo>
                  <a:pt x="134938" y="37058"/>
                  <a:pt x="129629" y="31750"/>
                  <a:pt x="123031" y="31750"/>
                </a:cubicBezTo>
                <a:lnTo>
                  <a:pt x="67469" y="31750"/>
                </a:lnTo>
                <a:cubicBezTo>
                  <a:pt x="60871" y="31750"/>
                  <a:pt x="55563" y="37058"/>
                  <a:pt x="55563" y="43656"/>
                </a:cubicBezTo>
                <a:cubicBezTo>
                  <a:pt x="55563" y="50254"/>
                  <a:pt x="60871" y="55563"/>
                  <a:pt x="67469" y="55563"/>
                </a:cubicBezTo>
                <a:lnTo>
                  <a:pt x="123031" y="55563"/>
                </a:lnTo>
                <a:close/>
                <a:moveTo>
                  <a:pt x="137120" y="129332"/>
                </a:moveTo>
                <a:cubicBezTo>
                  <a:pt x="140593" y="123775"/>
                  <a:pt x="138906" y="116433"/>
                  <a:pt x="133350" y="112911"/>
                </a:cubicBezTo>
                <a:cubicBezTo>
                  <a:pt x="127794" y="109389"/>
                  <a:pt x="120452" y="111125"/>
                  <a:pt x="116929" y="116681"/>
                </a:cubicBezTo>
                <a:lnTo>
                  <a:pt x="86469" y="165447"/>
                </a:lnTo>
                <a:lnTo>
                  <a:pt x="73075" y="147588"/>
                </a:lnTo>
                <a:cubicBezTo>
                  <a:pt x="69106" y="142329"/>
                  <a:pt x="61664" y="141238"/>
                  <a:pt x="56406" y="145207"/>
                </a:cubicBezTo>
                <a:cubicBezTo>
                  <a:pt x="51147" y="149175"/>
                  <a:pt x="50056" y="156617"/>
                  <a:pt x="54025" y="161875"/>
                </a:cubicBezTo>
                <a:lnTo>
                  <a:pt x="77837" y="193625"/>
                </a:lnTo>
                <a:cubicBezTo>
                  <a:pt x="80169" y="196751"/>
                  <a:pt x="83939" y="198537"/>
                  <a:pt x="87858" y="198388"/>
                </a:cubicBezTo>
                <a:cubicBezTo>
                  <a:pt x="91777" y="198239"/>
                  <a:pt x="95349" y="196155"/>
                  <a:pt x="97433" y="192782"/>
                </a:cubicBezTo>
                <a:lnTo>
                  <a:pt x="137120" y="129282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Text 14"/>
          <p:cNvSpPr/>
          <p:nvPr/>
        </p:nvSpPr>
        <p:spPr>
          <a:xfrm>
            <a:off x="3178810" y="2672080"/>
            <a:ext cx="3975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8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评估的关键价值</a:t>
            </a:r>
            <a:endParaRPr lang="en-US" sz="28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759710" y="3230880"/>
            <a:ext cx="4368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早期识别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2759710" y="3611880"/>
            <a:ext cx="4356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及早发现潜在的药物问题和风险因素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2759710" y="4069080"/>
            <a:ext cx="4368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预防为主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2759710" y="4450080"/>
            <a:ext cx="4356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预防药物不良反应的发生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759710" y="4907280"/>
            <a:ext cx="4368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个体化治疗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2759710" y="5288280"/>
            <a:ext cx="4356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制定针对性的用药方案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2759710" y="5745480"/>
            <a:ext cx="4368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持续改进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2759710" y="6126480"/>
            <a:ext cx="4356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根据评估结果不断优化用药管理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2759710" y="6583680"/>
            <a:ext cx="4368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提高依从性</a:t>
            </a:r>
            <a:endParaRPr lang="en-US" sz="20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2759710" y="6964680"/>
            <a:ext cx="4356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通过评估了解影响依从性的因素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老年人用药评估的基本流程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39648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533400" y="2489200"/>
            <a:ext cx="50800" cy="1701800"/>
          </a:xfrm>
          <a:custGeom>
            <a:avLst/>
            <a:gdLst/>
            <a:ahLst/>
            <a:cxnLst/>
            <a:rect l="l" t="t" r="r" b="b"/>
            <a:pathLst>
              <a:path w="50800" h="1701800">
                <a:moveTo>
                  <a:pt x="0" y="0"/>
                </a:moveTo>
                <a:lnTo>
                  <a:pt x="50800" y="0"/>
                </a:lnTo>
                <a:lnTo>
                  <a:pt x="50800" y="1701800"/>
                </a:lnTo>
                <a:lnTo>
                  <a:pt x="0" y="1701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5"/>
          <p:cNvSpPr/>
          <p:nvPr/>
        </p:nvSpPr>
        <p:spPr>
          <a:xfrm>
            <a:off x="863600" y="24892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8" name="Text 6"/>
          <p:cNvSpPr/>
          <p:nvPr/>
        </p:nvSpPr>
        <p:spPr>
          <a:xfrm>
            <a:off x="800100" y="248920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676400" y="2616200"/>
            <a:ext cx="1397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用药史评估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863600" y="320040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详细了解老年人的用药史，包括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处方药、非处方药、保健品、中草药等的使用情况，以及药物的剂量、用法和用药时间。这一步骤是评估的基石。</a:t>
            </a:r>
            <a:endParaRPr lang="en-US" b="1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863600" y="3632200"/>
            <a:ext cx="10958830" cy="558800"/>
          </a:xfrm>
          <a:custGeom>
            <a:avLst/>
            <a:gdLst/>
            <a:ahLst/>
            <a:cxnLst/>
            <a:rect l="l" t="t" r="r" b="b"/>
            <a:pathLst>
              <a:path w="14884400" h="558800">
                <a:moveTo>
                  <a:pt x="101601" y="0"/>
                </a:moveTo>
                <a:lnTo>
                  <a:pt x="14782799" y="0"/>
                </a:lnTo>
                <a:cubicBezTo>
                  <a:pt x="14838912" y="0"/>
                  <a:pt x="14884400" y="45488"/>
                  <a:pt x="14884400" y="101601"/>
                </a:cubicBezTo>
                <a:lnTo>
                  <a:pt x="14884400" y="457199"/>
                </a:lnTo>
                <a:cubicBezTo>
                  <a:pt x="14884400" y="513312"/>
                  <a:pt x="14838912" y="558800"/>
                  <a:pt x="147827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12" name="Shape 10"/>
          <p:cNvSpPr/>
          <p:nvPr/>
        </p:nvSpPr>
        <p:spPr>
          <a:xfrm>
            <a:off x="1063625" y="382270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3" name="Text 11"/>
          <p:cNvSpPr/>
          <p:nvPr/>
        </p:nvSpPr>
        <p:spPr>
          <a:xfrm>
            <a:off x="1346200" y="3784600"/>
            <a:ext cx="143383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评估要点：有助于发现潜在的药物相互作用和不适当的用药情况</a:t>
            </a:r>
            <a:endParaRPr lang="en-US" sz="1600" b="1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33400" y="4445000"/>
            <a:ext cx="50800" cy="1440000"/>
          </a:xfrm>
          <a:custGeom>
            <a:avLst/>
            <a:gdLst/>
            <a:ahLst/>
            <a:cxnLst/>
            <a:rect l="l" t="t" r="r" b="b"/>
            <a:pathLst>
              <a:path w="50800" h="1041400">
                <a:moveTo>
                  <a:pt x="0" y="0"/>
                </a:moveTo>
                <a:lnTo>
                  <a:pt x="50800" y="0"/>
                </a:lnTo>
                <a:lnTo>
                  <a:pt x="50800" y="1041400"/>
                </a:lnTo>
                <a:lnTo>
                  <a:pt x="0" y="10414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" name="Shape 13"/>
          <p:cNvSpPr/>
          <p:nvPr/>
        </p:nvSpPr>
        <p:spPr>
          <a:xfrm>
            <a:off x="863600" y="44450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5" name="Text 14"/>
          <p:cNvSpPr/>
          <p:nvPr/>
        </p:nvSpPr>
        <p:spPr>
          <a:xfrm>
            <a:off x="800100" y="444500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endParaRPr lang="en-US" sz="1600" dirty="0"/>
          </a:p>
        </p:txBody>
      </p:sp>
      <p:sp>
        <p:nvSpPr>
          <p:cNvPr id="27" name="Text 15"/>
          <p:cNvSpPr/>
          <p:nvPr/>
        </p:nvSpPr>
        <p:spPr>
          <a:xfrm>
            <a:off x="1676400" y="4572000"/>
            <a:ext cx="2159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药物相互作用评估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8" name="Text 16"/>
          <p:cNvSpPr/>
          <p:nvPr/>
        </p:nvSpPr>
        <p:spPr>
          <a:xfrm>
            <a:off x="863600" y="5156200"/>
            <a:ext cx="10910570" cy="68389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评估老年人同时使用的不同药物之间是否存在相互作用，是否需要调整用药方案。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药物相互作用可能导致药效增强或减弱，甚至产生新的不良反应。</a:t>
            </a:r>
            <a:endParaRPr lang="en-US" b="1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29" name="Shape 17"/>
          <p:cNvSpPr/>
          <p:nvPr/>
        </p:nvSpPr>
        <p:spPr>
          <a:xfrm>
            <a:off x="533400" y="6005830"/>
            <a:ext cx="50800" cy="1400400"/>
          </a:xfrm>
          <a:custGeom>
            <a:avLst/>
            <a:gdLst/>
            <a:ahLst/>
            <a:cxnLst/>
            <a:rect l="l" t="t" r="r" b="b"/>
            <a:pathLst>
              <a:path w="50800" h="1041400">
                <a:moveTo>
                  <a:pt x="0" y="0"/>
                </a:moveTo>
                <a:lnTo>
                  <a:pt x="50800" y="0"/>
                </a:lnTo>
                <a:lnTo>
                  <a:pt x="50800" y="1041400"/>
                </a:lnTo>
                <a:lnTo>
                  <a:pt x="0" y="1041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0" name="Shape 18"/>
          <p:cNvSpPr/>
          <p:nvPr/>
        </p:nvSpPr>
        <p:spPr>
          <a:xfrm>
            <a:off x="863600" y="600583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1" name="Text 19"/>
          <p:cNvSpPr/>
          <p:nvPr/>
        </p:nvSpPr>
        <p:spPr>
          <a:xfrm>
            <a:off x="800100" y="600583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endParaRPr lang="en-US" sz="1600" dirty="0"/>
          </a:p>
        </p:txBody>
      </p:sp>
      <p:sp>
        <p:nvSpPr>
          <p:cNvPr id="32" name="Text 20"/>
          <p:cNvSpPr/>
          <p:nvPr/>
        </p:nvSpPr>
        <p:spPr>
          <a:xfrm>
            <a:off x="1676400" y="6132830"/>
            <a:ext cx="1905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药物副作用评估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33" name="Text 21"/>
          <p:cNvSpPr/>
          <p:nvPr/>
        </p:nvSpPr>
        <p:spPr>
          <a:xfrm>
            <a:off x="863600" y="6717030"/>
            <a:ext cx="10934065" cy="61595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监测老年人在用药过程中是否出现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不良反应或副作用，并及时处理。这对保障老年人用药安全至关重要。常见的不良反应包括头晕、恶心、皮疹、肝肾功能异常等。</a:t>
            </a:r>
            <a:endParaRPr lang="en-US" b="1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8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>
            <p:custDataLst>
              <p:tags r:id="rId1"/>
            </p:custDataLst>
          </p:nvPr>
        </p:nvGrpSpPr>
        <p:grpSpPr>
          <a:xfrm>
            <a:off x="8725419" y="3697886"/>
            <a:ext cx="6330356" cy="2849119"/>
            <a:chOff x="826162" y="2036998"/>
            <a:chExt cx="4792327" cy="4008855"/>
          </a:xfrm>
        </p:grpSpPr>
        <p:sp>
          <p:nvSpPr>
            <p:cNvPr id="42" name="圆角矩形 11"/>
            <p:cNvSpPr/>
            <p:nvPr>
              <p:custDataLst>
                <p:tags r:id="rId2"/>
              </p:custDataLst>
            </p:nvPr>
          </p:nvSpPr>
          <p:spPr>
            <a:xfrm>
              <a:off x="826162" y="222223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1</a:t>
              </a:r>
              <a:endParaRPr lang="zh-CN" altLang="en-US" sz="32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3" name="圆角矩形 13"/>
            <p:cNvSpPr/>
            <p:nvPr>
              <p:custDataLst>
                <p:tags r:id="rId3"/>
              </p:custDataLst>
            </p:nvPr>
          </p:nvSpPr>
          <p:spPr>
            <a:xfrm>
              <a:off x="1620818" y="222096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44" name="文本框 14"/>
            <p:cNvSpPr txBox="1"/>
            <p:nvPr>
              <p:custDataLst>
                <p:tags r:id="rId4"/>
              </p:custDataLst>
            </p:nvPr>
          </p:nvSpPr>
          <p:spPr bwMode="auto">
            <a:xfrm>
              <a:off x="1776310" y="2036998"/>
              <a:ext cx="3842179" cy="99444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2000" b="1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老年人服药管理基础知识</a:t>
              </a:r>
              <a:endParaRPr lang="zh-CN" altLang="en-US" sz="20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5" name="圆角矩形 15"/>
            <p:cNvSpPr/>
            <p:nvPr>
              <p:custDataLst>
                <p:tags r:id="rId5"/>
              </p:custDataLst>
            </p:nvPr>
          </p:nvSpPr>
          <p:spPr>
            <a:xfrm>
              <a:off x="826162" y="325601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2</a:t>
              </a:r>
              <a:endParaRPr lang="zh-CN" altLang="en-US" sz="32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6" name="圆角矩形 16"/>
            <p:cNvSpPr/>
            <p:nvPr>
              <p:custDataLst>
                <p:tags r:id="rId6"/>
              </p:custDataLst>
            </p:nvPr>
          </p:nvSpPr>
          <p:spPr>
            <a:xfrm>
              <a:off x="1620818" y="3250295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61" name="文本框 17"/>
            <p:cNvSpPr txBox="1"/>
            <p:nvPr/>
          </p:nvSpPr>
          <p:spPr bwMode="auto">
            <a:xfrm>
              <a:off x="1782707" y="3341735"/>
              <a:ext cx="333347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sz="2800" b="1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62" name="圆角矩形 19"/>
            <p:cNvSpPr/>
            <p:nvPr>
              <p:custDataLst>
                <p:tags r:id="rId7"/>
              </p:custDataLst>
            </p:nvPr>
          </p:nvSpPr>
          <p:spPr>
            <a:xfrm>
              <a:off x="826162" y="428979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3</a:t>
              </a:r>
              <a:endParaRPr lang="zh-CN" altLang="en-US" sz="32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63" name="圆角矩形 20"/>
            <p:cNvSpPr/>
            <p:nvPr>
              <p:custDataLst>
                <p:tags r:id="rId8"/>
              </p:custDataLst>
            </p:nvPr>
          </p:nvSpPr>
          <p:spPr>
            <a:xfrm>
              <a:off x="1620818" y="429995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64" name="文本框 21"/>
            <p:cNvSpPr txBox="1"/>
            <p:nvPr>
              <p:custDataLst>
                <p:tags r:id="rId9"/>
              </p:custDataLst>
            </p:nvPr>
          </p:nvSpPr>
          <p:spPr bwMode="auto">
            <a:xfrm>
              <a:off x="1774707" y="4095368"/>
              <a:ext cx="3826181" cy="99444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2000" b="1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老年人用药评估</a:t>
              </a:r>
              <a:endParaRPr lang="zh-CN" altLang="en-US" sz="20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5" name="圆角矩形 22"/>
            <p:cNvSpPr/>
            <p:nvPr>
              <p:custDataLst>
                <p:tags r:id="rId10"/>
              </p:custDataLst>
            </p:nvPr>
          </p:nvSpPr>
          <p:spPr>
            <a:xfrm>
              <a:off x="826162" y="532357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4</a:t>
              </a:r>
              <a:endParaRPr lang="zh-CN" altLang="en-US" sz="32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66" name="圆角矩形 23"/>
            <p:cNvSpPr/>
            <p:nvPr>
              <p:custDataLst>
                <p:tags r:id="rId11"/>
              </p:custDataLst>
            </p:nvPr>
          </p:nvSpPr>
          <p:spPr>
            <a:xfrm>
              <a:off x="1620818" y="531468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67" name="文本框 24"/>
            <p:cNvSpPr txBox="1"/>
            <p:nvPr>
              <p:custDataLst>
                <p:tags r:id="rId12"/>
              </p:custDataLst>
            </p:nvPr>
          </p:nvSpPr>
          <p:spPr bwMode="auto">
            <a:xfrm>
              <a:off x="1766709" y="5484749"/>
              <a:ext cx="3365464" cy="56110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r>
                <a:rPr lang="en-US" altLang="zh-CN" sz="2000" b="1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 </a:t>
              </a:r>
              <a:r>
                <a:rPr lang="zh-CN" altLang="en-US" sz="2000" b="1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老年人用药指导</a:t>
              </a:r>
              <a:endParaRPr lang="zh-CN" altLang="en-US" sz="20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ea"/>
              </a:endParaRPr>
            </a:p>
          </p:txBody>
        </p:sp>
      </p:grpSp>
      <p:sp>
        <p:nvSpPr>
          <p:cNvPr id="68" name="文本框 21"/>
          <p:cNvSpPr txBox="1"/>
          <p:nvPr/>
        </p:nvSpPr>
        <p:spPr>
          <a:xfrm>
            <a:off x="9445701" y="289262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b="1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3200" b="1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/contents</a:t>
            </a:r>
            <a:endParaRPr lang="zh-CN" altLang="en-US" sz="4800" b="1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3"/>
            </p:custDataLst>
          </p:nvPr>
        </p:nvSpPr>
        <p:spPr>
          <a:xfrm>
            <a:off x="9991068" y="4429228"/>
            <a:ext cx="479062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1120">
              <a:lnSpc>
                <a:spcPct val="200000"/>
              </a:lnSpc>
              <a:spcBef>
                <a:spcPts val="105"/>
              </a:spcBef>
            </a:pPr>
            <a:r>
              <a:rPr lang="zh-CN" altLang="en-US" sz="20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生理和心理变化对用药的影响</a:t>
            </a:r>
            <a:endParaRPr lang="zh-CN" altLang="en-US" sz="2000" b="1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1" name="圆角矩形 19"/>
          <p:cNvSpPr/>
          <p:nvPr>
            <p:custDataLst>
              <p:tags r:id="rId14"/>
            </p:custDataLst>
          </p:nvPr>
        </p:nvSpPr>
        <p:spPr>
          <a:xfrm>
            <a:off x="8720010" y="6712184"/>
            <a:ext cx="897510" cy="494623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ln>
            <a:noFill/>
          </a:ln>
          <a:effectLst>
            <a:outerShdw blurRad="127000" dist="127000" dir="2700000" algn="ctr" rotWithShape="0">
              <a:srgbClr val="417F5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rPr>
              <a:t>5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72" name="圆角矩形 23"/>
          <p:cNvSpPr/>
          <p:nvPr>
            <p:custDataLst>
              <p:tags r:id="rId15"/>
            </p:custDataLst>
          </p:nvPr>
        </p:nvSpPr>
        <p:spPr>
          <a:xfrm>
            <a:off x="9805229" y="6719630"/>
            <a:ext cx="5115806" cy="47973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417F54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60" tIns="60980" rIns="121960" bIns="6098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</a:endParaRPr>
          </a:p>
        </p:txBody>
      </p:sp>
      <p:sp>
        <p:nvSpPr>
          <p:cNvPr id="74" name="文本框 24"/>
          <p:cNvSpPr txBox="1"/>
          <p:nvPr>
            <p:custDataLst>
              <p:tags r:id="rId16"/>
            </p:custDataLst>
          </p:nvPr>
        </p:nvSpPr>
        <p:spPr bwMode="auto">
          <a:xfrm>
            <a:off x="10055986" y="6806697"/>
            <a:ext cx="4445562" cy="39878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Tx/>
              <a:buSzTx/>
              <a:buFontTx/>
            </a:pPr>
            <a:r>
              <a:rPr lang="zh-CN" sz="2000" b="1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老年人用药安全</a:t>
            </a:r>
            <a:endParaRPr lang="zh-CN" sz="2000" b="1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老年人用药评估的基本流程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39648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533400" y="2489200"/>
            <a:ext cx="50800" cy="1701800"/>
          </a:xfrm>
          <a:custGeom>
            <a:avLst/>
            <a:gdLst/>
            <a:ahLst/>
            <a:cxnLst/>
            <a:rect l="l" t="t" r="r" b="b"/>
            <a:pathLst>
              <a:path w="50800" h="1701800">
                <a:moveTo>
                  <a:pt x="0" y="0"/>
                </a:moveTo>
                <a:lnTo>
                  <a:pt x="50800" y="0"/>
                </a:lnTo>
                <a:lnTo>
                  <a:pt x="50800" y="1701800"/>
                </a:lnTo>
                <a:lnTo>
                  <a:pt x="0" y="1701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5"/>
          <p:cNvSpPr/>
          <p:nvPr>
            <p:custDataLst>
              <p:tags r:id="rId1"/>
            </p:custDataLst>
          </p:nvPr>
        </p:nvSpPr>
        <p:spPr>
          <a:xfrm>
            <a:off x="863600" y="24892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8" name="Text 6"/>
          <p:cNvSpPr/>
          <p:nvPr>
            <p:custDataLst>
              <p:tags r:id="rId2"/>
            </p:custDataLst>
          </p:nvPr>
        </p:nvSpPr>
        <p:spPr>
          <a:xfrm>
            <a:off x="800100" y="248920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</a:t>
            </a:r>
            <a:endParaRPr lang="en-US" sz="1600" dirty="0"/>
          </a:p>
        </p:txBody>
      </p:sp>
      <p:sp>
        <p:nvSpPr>
          <p:cNvPr id="9" name="Text 7"/>
          <p:cNvSpPr/>
          <p:nvPr>
            <p:custDataLst>
              <p:tags r:id="rId3"/>
            </p:custDataLst>
          </p:nvPr>
        </p:nvSpPr>
        <p:spPr>
          <a:xfrm>
            <a:off x="1676400" y="2616200"/>
            <a:ext cx="251206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药物适应性评估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10" name="Text 8"/>
          <p:cNvSpPr/>
          <p:nvPr/>
        </p:nvSpPr>
        <p:spPr>
          <a:xfrm>
            <a:off x="863600" y="320040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评估老年人的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生理和心理状况，确定药物的适应性，必要时调整药物种类或剂量。这对确保药物疗效和减少不良反应非常重要。</a:t>
            </a:r>
            <a:endParaRPr lang="en-US" b="1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863600" y="3632200"/>
            <a:ext cx="10958830" cy="558800"/>
          </a:xfrm>
          <a:custGeom>
            <a:avLst/>
            <a:gdLst/>
            <a:ahLst/>
            <a:cxnLst/>
            <a:rect l="l" t="t" r="r" b="b"/>
            <a:pathLst>
              <a:path w="14884400" h="558800">
                <a:moveTo>
                  <a:pt x="101601" y="0"/>
                </a:moveTo>
                <a:lnTo>
                  <a:pt x="14782799" y="0"/>
                </a:lnTo>
                <a:cubicBezTo>
                  <a:pt x="14838912" y="0"/>
                  <a:pt x="14884400" y="45488"/>
                  <a:pt x="14884400" y="101601"/>
                </a:cubicBezTo>
                <a:lnTo>
                  <a:pt x="14884400" y="457199"/>
                </a:lnTo>
                <a:cubicBezTo>
                  <a:pt x="14884400" y="513312"/>
                  <a:pt x="14838912" y="558800"/>
                  <a:pt x="147827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12" name="Shape 10"/>
          <p:cNvSpPr/>
          <p:nvPr>
            <p:custDataLst>
              <p:tags r:id="rId4"/>
            </p:custDataLst>
          </p:nvPr>
        </p:nvSpPr>
        <p:spPr>
          <a:xfrm>
            <a:off x="1063625" y="382270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3" name="Text 11"/>
          <p:cNvSpPr/>
          <p:nvPr/>
        </p:nvSpPr>
        <p:spPr>
          <a:xfrm>
            <a:off x="1346200" y="3784600"/>
            <a:ext cx="143383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评估要点：有助于发现潜在的药物相互作用和不适当的用药情况</a:t>
            </a:r>
            <a:endParaRPr lang="en-US" sz="1600" b="1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33400" y="4445000"/>
            <a:ext cx="50800" cy="1440000"/>
          </a:xfrm>
          <a:custGeom>
            <a:avLst/>
            <a:gdLst/>
            <a:ahLst/>
            <a:cxnLst/>
            <a:rect l="l" t="t" r="r" b="b"/>
            <a:pathLst>
              <a:path w="50800" h="1041400">
                <a:moveTo>
                  <a:pt x="0" y="0"/>
                </a:moveTo>
                <a:lnTo>
                  <a:pt x="50800" y="0"/>
                </a:lnTo>
                <a:lnTo>
                  <a:pt x="50800" y="1041400"/>
                </a:lnTo>
                <a:lnTo>
                  <a:pt x="0" y="10414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" name="Shape 13"/>
          <p:cNvSpPr/>
          <p:nvPr>
            <p:custDataLst>
              <p:tags r:id="rId5"/>
            </p:custDataLst>
          </p:nvPr>
        </p:nvSpPr>
        <p:spPr>
          <a:xfrm>
            <a:off x="863600" y="44450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5" name="Text 14"/>
          <p:cNvSpPr/>
          <p:nvPr>
            <p:custDataLst>
              <p:tags r:id="rId6"/>
            </p:custDataLst>
          </p:nvPr>
        </p:nvSpPr>
        <p:spPr>
          <a:xfrm>
            <a:off x="800100" y="444500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5</a:t>
            </a:r>
            <a:endParaRPr lang="en-US" sz="1600" dirty="0"/>
          </a:p>
        </p:txBody>
      </p:sp>
      <p:sp>
        <p:nvSpPr>
          <p:cNvPr id="27" name="Text 15"/>
          <p:cNvSpPr/>
          <p:nvPr>
            <p:custDataLst>
              <p:tags r:id="rId7"/>
            </p:custDataLst>
          </p:nvPr>
        </p:nvSpPr>
        <p:spPr>
          <a:xfrm>
            <a:off x="1676400" y="4572000"/>
            <a:ext cx="2159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药物经济评估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28" name="Text 16"/>
          <p:cNvSpPr/>
          <p:nvPr/>
        </p:nvSpPr>
        <p:spPr>
          <a:xfrm>
            <a:off x="863600" y="5156200"/>
            <a:ext cx="10910570" cy="68389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考虑老年人的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经济状况，选择性价比高的药物，减轻其经济负担。这对提高老年人用药依从性和生活质量具有重要意义。</a:t>
            </a:r>
            <a:endParaRPr lang="en-US" b="1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29" name="Shape 17"/>
          <p:cNvSpPr/>
          <p:nvPr/>
        </p:nvSpPr>
        <p:spPr>
          <a:xfrm>
            <a:off x="533400" y="6005830"/>
            <a:ext cx="50800" cy="1400400"/>
          </a:xfrm>
          <a:custGeom>
            <a:avLst/>
            <a:gdLst/>
            <a:ahLst/>
            <a:cxnLst/>
            <a:rect l="l" t="t" r="r" b="b"/>
            <a:pathLst>
              <a:path w="50800" h="1041400">
                <a:moveTo>
                  <a:pt x="0" y="0"/>
                </a:moveTo>
                <a:lnTo>
                  <a:pt x="50800" y="0"/>
                </a:lnTo>
                <a:lnTo>
                  <a:pt x="50800" y="1041400"/>
                </a:lnTo>
                <a:lnTo>
                  <a:pt x="0" y="1041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0" name="Shape 18"/>
          <p:cNvSpPr/>
          <p:nvPr>
            <p:custDataLst>
              <p:tags r:id="rId8"/>
            </p:custDataLst>
          </p:nvPr>
        </p:nvSpPr>
        <p:spPr>
          <a:xfrm>
            <a:off x="863600" y="600583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1" name="Text 19"/>
          <p:cNvSpPr/>
          <p:nvPr>
            <p:custDataLst>
              <p:tags r:id="rId9"/>
            </p:custDataLst>
          </p:nvPr>
        </p:nvSpPr>
        <p:spPr>
          <a:xfrm>
            <a:off x="800100" y="6005830"/>
            <a:ext cx="736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endParaRPr lang="en-US" sz="1600" dirty="0"/>
          </a:p>
        </p:txBody>
      </p:sp>
      <p:sp>
        <p:nvSpPr>
          <p:cNvPr id="32" name="Text 20"/>
          <p:cNvSpPr/>
          <p:nvPr>
            <p:custDataLst>
              <p:tags r:id="rId10"/>
            </p:custDataLst>
          </p:nvPr>
        </p:nvSpPr>
        <p:spPr>
          <a:xfrm>
            <a:off x="1676400" y="6132830"/>
            <a:ext cx="265874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评估流程的综合应用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33" name="Text 21"/>
          <p:cNvSpPr/>
          <p:nvPr/>
        </p:nvSpPr>
        <p:spPr>
          <a:xfrm>
            <a:off x="1346200" y="7693660"/>
            <a:ext cx="10934065" cy="11068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zh-CN" alt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评估的核心原则：</a:t>
            </a: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老年人用药评估应采用</a:t>
            </a: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多学科团队协作</a:t>
            </a: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的方式，包括医生、药师、护士、营养师等，共同为老年人制定最优的用药方案。同时，应充分尊重老年人的意愿和偏好，确保用药管理的个体化和人性化。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533400" y="7833995"/>
            <a:ext cx="50800" cy="660400"/>
          </a:xfrm>
          <a:custGeom>
            <a:avLst/>
            <a:gdLst/>
            <a:ahLst/>
            <a:cxnLst/>
            <a:rect l="l" t="t" r="r" b="b"/>
            <a:pathLst>
              <a:path w="50800" h="660400">
                <a:moveTo>
                  <a:pt x="0" y="0"/>
                </a:moveTo>
                <a:lnTo>
                  <a:pt x="50800" y="0"/>
                </a:lnTo>
                <a:lnTo>
                  <a:pt x="50800" y="660400"/>
                </a:lnTo>
                <a:lnTo>
                  <a:pt x="0" y="660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6" name="Shape 24"/>
          <p:cNvSpPr/>
          <p:nvPr/>
        </p:nvSpPr>
        <p:spPr>
          <a:xfrm>
            <a:off x="889000" y="7897495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203200"/>
                </a:moveTo>
                <a:cubicBezTo>
                  <a:pt x="157675" y="203200"/>
                  <a:pt x="203200" y="157675"/>
                  <a:pt x="203200" y="101600"/>
                </a:cubicBezTo>
                <a:cubicBezTo>
                  <a:pt x="203200" y="45525"/>
                  <a:pt x="157675" y="0"/>
                  <a:pt x="101600" y="0"/>
                </a:cubicBezTo>
                <a:cubicBezTo>
                  <a:pt x="45525" y="0"/>
                  <a:pt x="0" y="45525"/>
                  <a:pt x="0" y="101600"/>
                </a:cubicBezTo>
                <a:cubicBezTo>
                  <a:pt x="0" y="157675"/>
                  <a:pt x="45525" y="203200"/>
                  <a:pt x="101600" y="203200"/>
                </a:cubicBezTo>
                <a:close/>
                <a:moveTo>
                  <a:pt x="88900" y="63500"/>
                </a:moveTo>
                <a:cubicBezTo>
                  <a:pt x="88900" y="56491"/>
                  <a:pt x="94591" y="50800"/>
                  <a:pt x="101600" y="50800"/>
                </a:cubicBezTo>
                <a:cubicBezTo>
                  <a:pt x="108609" y="50800"/>
                  <a:pt x="114300" y="56491"/>
                  <a:pt x="114300" y="63500"/>
                </a:cubicBezTo>
                <a:cubicBezTo>
                  <a:pt x="114300" y="70509"/>
                  <a:pt x="108609" y="76200"/>
                  <a:pt x="101600" y="76200"/>
                </a:cubicBezTo>
                <a:cubicBezTo>
                  <a:pt x="94591" y="76200"/>
                  <a:pt x="88900" y="70509"/>
                  <a:pt x="88900" y="63500"/>
                </a:cubicBezTo>
                <a:close/>
                <a:moveTo>
                  <a:pt x="85725" y="88900"/>
                </a:moveTo>
                <a:lnTo>
                  <a:pt x="104775" y="88900"/>
                </a:lnTo>
                <a:cubicBezTo>
                  <a:pt x="110053" y="88900"/>
                  <a:pt x="114300" y="93147"/>
                  <a:pt x="114300" y="98425"/>
                </a:cubicBezTo>
                <a:lnTo>
                  <a:pt x="114300" y="133350"/>
                </a:lnTo>
                <a:lnTo>
                  <a:pt x="117475" y="133350"/>
                </a:lnTo>
                <a:cubicBezTo>
                  <a:pt x="122753" y="133350"/>
                  <a:pt x="127000" y="137597"/>
                  <a:pt x="127000" y="142875"/>
                </a:cubicBezTo>
                <a:cubicBezTo>
                  <a:pt x="127000" y="148153"/>
                  <a:pt x="122753" y="152400"/>
                  <a:pt x="117475" y="152400"/>
                </a:cubicBezTo>
                <a:lnTo>
                  <a:pt x="85725" y="152400"/>
                </a:lnTo>
                <a:cubicBezTo>
                  <a:pt x="80447" y="152400"/>
                  <a:pt x="76200" y="148153"/>
                  <a:pt x="76200" y="142875"/>
                </a:cubicBezTo>
                <a:cubicBezTo>
                  <a:pt x="76200" y="137597"/>
                  <a:pt x="80447" y="133350"/>
                  <a:pt x="85725" y="133350"/>
                </a:cubicBezTo>
                <a:lnTo>
                  <a:pt x="95250" y="133350"/>
                </a:lnTo>
                <a:lnTo>
                  <a:pt x="95250" y="107950"/>
                </a:lnTo>
                <a:lnTo>
                  <a:pt x="85725" y="107950"/>
                </a:lnTo>
                <a:cubicBezTo>
                  <a:pt x="80447" y="107950"/>
                  <a:pt x="76200" y="103703"/>
                  <a:pt x="76200" y="98425"/>
                </a:cubicBezTo>
                <a:cubicBezTo>
                  <a:pt x="76200" y="93147"/>
                  <a:pt x="80447" y="88900"/>
                  <a:pt x="85725" y="8890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文本框 15"/>
          <p:cNvSpPr txBox="1"/>
          <p:nvPr/>
        </p:nvSpPr>
        <p:spPr>
          <a:xfrm>
            <a:off x="902970" y="6630035"/>
            <a:ext cx="10711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全面性：五个评估环节相互关联，缺一不可；系统性：按照流程逐步进行，确保评估的完整性；动态性：定期重复评估，及时调整用药方案。</a:t>
            </a:r>
            <a:endParaRPr lang="en-US" b="1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药物相互作用的评估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39648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5" name="Text 7"/>
          <p:cNvSpPr/>
          <p:nvPr/>
        </p:nvSpPr>
        <p:spPr>
          <a:xfrm>
            <a:off x="1115060" y="2895600"/>
            <a:ext cx="1012825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药物相互作用是指两种或多种药物同时使用时，药物的药效、副作用或体内过程发生改变的现象。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8"/>
          <p:cNvSpPr/>
          <p:nvPr/>
        </p:nvSpPr>
        <p:spPr>
          <a:xfrm>
            <a:off x="1115060" y="36576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评估目的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9"/>
          <p:cNvSpPr/>
          <p:nvPr/>
        </p:nvSpPr>
        <p:spPr>
          <a:xfrm>
            <a:off x="1115060" y="4013200"/>
            <a:ext cx="10273665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评估药物相互作用的目的是确保药物的安全性和有效性，避免不必要的药物相互作用。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0"/>
          <p:cNvSpPr/>
          <p:nvPr/>
        </p:nvSpPr>
        <p:spPr>
          <a:xfrm>
            <a:off x="1115060" y="47752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常见相互作用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11"/>
          <p:cNvSpPr/>
          <p:nvPr/>
        </p:nvSpPr>
        <p:spPr>
          <a:xfrm>
            <a:off x="1184910" y="51689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1" name="Text 12"/>
          <p:cNvSpPr/>
          <p:nvPr/>
        </p:nvSpPr>
        <p:spPr>
          <a:xfrm>
            <a:off x="1394460" y="5130800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抗高血压药+利尿剂 → 低血压风险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2" name="Shape 13"/>
          <p:cNvSpPr/>
          <p:nvPr/>
        </p:nvSpPr>
        <p:spPr>
          <a:xfrm>
            <a:off x="1184910" y="54737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3" name="Text 14"/>
          <p:cNvSpPr/>
          <p:nvPr/>
        </p:nvSpPr>
        <p:spPr>
          <a:xfrm>
            <a:off x="1394460" y="5435600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华法林+非甾体抗炎药 → 出血风险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Shape 15"/>
          <p:cNvSpPr/>
          <p:nvPr/>
        </p:nvSpPr>
        <p:spPr>
          <a:xfrm>
            <a:off x="1184910" y="57785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4" name="Text 16"/>
          <p:cNvSpPr/>
          <p:nvPr/>
        </p:nvSpPr>
        <p:spPr>
          <a:xfrm>
            <a:off x="1394460" y="5740400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地高辛+利尿剂 → 电解质紊乱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5" name="Shape 17"/>
          <p:cNvSpPr/>
          <p:nvPr/>
        </p:nvSpPr>
        <p:spPr>
          <a:xfrm>
            <a:off x="1115060" y="6146800"/>
            <a:ext cx="7112000" cy="558800"/>
          </a:xfrm>
          <a:custGeom>
            <a:avLst/>
            <a:gdLst/>
            <a:ahLst/>
            <a:cxnLst/>
            <a:rect l="l" t="t" r="r" b="b"/>
            <a:pathLst>
              <a:path w="7112000" h="558800">
                <a:moveTo>
                  <a:pt x="101601" y="0"/>
                </a:moveTo>
                <a:lnTo>
                  <a:pt x="7010399" y="0"/>
                </a:lnTo>
                <a:cubicBezTo>
                  <a:pt x="7066512" y="0"/>
                  <a:pt x="7112000" y="45488"/>
                  <a:pt x="7112000" y="101601"/>
                </a:cubicBezTo>
                <a:lnTo>
                  <a:pt x="7112000" y="457199"/>
                </a:lnTo>
                <a:cubicBezTo>
                  <a:pt x="7112000" y="513312"/>
                  <a:pt x="7066512" y="558800"/>
                  <a:pt x="70103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36" name="Shape 18"/>
          <p:cNvSpPr/>
          <p:nvPr/>
        </p:nvSpPr>
        <p:spPr>
          <a:xfrm>
            <a:off x="1315085" y="633730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Text 19"/>
          <p:cNvSpPr/>
          <p:nvPr/>
        </p:nvSpPr>
        <p:spPr>
          <a:xfrm>
            <a:off x="1597660" y="6299200"/>
            <a:ext cx="6565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评估要点：详细了解所有用药情况，包括处方药、非处方药和中草药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8" name="Text 8"/>
          <p:cNvSpPr/>
          <p:nvPr/>
        </p:nvSpPr>
        <p:spPr>
          <a:xfrm>
            <a:off x="1102360" y="24384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</a:t>
            </a:r>
            <a:endParaRPr lang="zh-CN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3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948690" y="243840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48690" y="365760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56945" y="4876800"/>
            <a:ext cx="50800" cy="108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zh-CN" alt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药物</a:t>
            </a: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潜在副作用的评估</a:t>
            </a:r>
            <a:endParaRPr lang="en-US" sz="1600" dirty="0"/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606869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5" name="Text 7"/>
          <p:cNvSpPr/>
          <p:nvPr/>
        </p:nvSpPr>
        <p:spPr>
          <a:xfrm>
            <a:off x="1115060" y="2895600"/>
            <a:ext cx="1012825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老年人由于生理机能减退，对药物的耐受性降低，更容易出现药物副作用。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8"/>
          <p:cNvSpPr/>
          <p:nvPr/>
        </p:nvSpPr>
        <p:spPr>
          <a:xfrm>
            <a:off x="1115060" y="36576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评估目的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9"/>
          <p:cNvSpPr/>
          <p:nvPr/>
        </p:nvSpPr>
        <p:spPr>
          <a:xfrm>
            <a:off x="1115060" y="4013200"/>
            <a:ext cx="10273665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评估潜在副作用的目的是及时发现和处理药物副作用，减少药物对老年人健康的不良影响。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0"/>
          <p:cNvSpPr/>
          <p:nvPr/>
        </p:nvSpPr>
        <p:spPr>
          <a:xfrm>
            <a:off x="1115060" y="47752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常见相互作用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11"/>
          <p:cNvSpPr/>
          <p:nvPr/>
        </p:nvSpPr>
        <p:spPr>
          <a:xfrm>
            <a:off x="1184910" y="51689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Shape 13"/>
          <p:cNvSpPr/>
          <p:nvPr/>
        </p:nvSpPr>
        <p:spPr>
          <a:xfrm>
            <a:off x="1184910" y="54737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4" name="Shape 15"/>
          <p:cNvSpPr/>
          <p:nvPr/>
        </p:nvSpPr>
        <p:spPr>
          <a:xfrm>
            <a:off x="1184910" y="5778500"/>
            <a:ext cx="88900" cy="177800"/>
          </a:xfrm>
          <a:custGeom>
            <a:avLst/>
            <a:gdLst/>
            <a:ahLst/>
            <a:cxnLst/>
            <a:rect l="l" t="t" r="r" b="b"/>
            <a:pathLst>
              <a:path w="88900" h="177800">
                <a:moveTo>
                  <a:pt x="11286" y="33337"/>
                </a:moveTo>
                <a:cubicBezTo>
                  <a:pt x="11286" y="28858"/>
                  <a:pt x="13995" y="24795"/>
                  <a:pt x="18162" y="23058"/>
                </a:cubicBezTo>
                <a:cubicBezTo>
                  <a:pt x="22329" y="21322"/>
                  <a:pt x="27087" y="22294"/>
                  <a:pt x="30247" y="25489"/>
                </a:cubicBezTo>
                <a:lnTo>
                  <a:pt x="85809" y="81052"/>
                </a:lnTo>
                <a:cubicBezTo>
                  <a:pt x="90150" y="85393"/>
                  <a:pt x="90150" y="92442"/>
                  <a:pt x="85809" y="96783"/>
                </a:cubicBezTo>
                <a:lnTo>
                  <a:pt x="30247" y="152345"/>
                </a:lnTo>
                <a:cubicBezTo>
                  <a:pt x="27052" y="155540"/>
                  <a:pt x="22294" y="156478"/>
                  <a:pt x="18127" y="154742"/>
                </a:cubicBezTo>
                <a:cubicBezTo>
                  <a:pt x="13960" y="153005"/>
                  <a:pt x="11286" y="148942"/>
                  <a:pt x="11286" y="144463"/>
                </a:cubicBezTo>
                <a:lnTo>
                  <a:pt x="11286" y="33337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5" name="Shape 17"/>
          <p:cNvSpPr/>
          <p:nvPr/>
        </p:nvSpPr>
        <p:spPr>
          <a:xfrm>
            <a:off x="1115060" y="6146800"/>
            <a:ext cx="7112000" cy="558800"/>
          </a:xfrm>
          <a:custGeom>
            <a:avLst/>
            <a:gdLst/>
            <a:ahLst/>
            <a:cxnLst/>
            <a:rect l="l" t="t" r="r" b="b"/>
            <a:pathLst>
              <a:path w="7112000" h="558800">
                <a:moveTo>
                  <a:pt x="101601" y="0"/>
                </a:moveTo>
                <a:lnTo>
                  <a:pt x="7010399" y="0"/>
                </a:lnTo>
                <a:cubicBezTo>
                  <a:pt x="7066512" y="0"/>
                  <a:pt x="7112000" y="45488"/>
                  <a:pt x="7112000" y="101601"/>
                </a:cubicBezTo>
                <a:lnTo>
                  <a:pt x="7112000" y="457199"/>
                </a:lnTo>
                <a:cubicBezTo>
                  <a:pt x="7112000" y="513312"/>
                  <a:pt x="7066512" y="558800"/>
                  <a:pt x="70103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36" name="Shape 18"/>
          <p:cNvSpPr/>
          <p:nvPr/>
        </p:nvSpPr>
        <p:spPr>
          <a:xfrm>
            <a:off x="1315085" y="633730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Text 19"/>
          <p:cNvSpPr/>
          <p:nvPr/>
        </p:nvSpPr>
        <p:spPr>
          <a:xfrm>
            <a:off x="1597660" y="6299200"/>
            <a:ext cx="6565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b="1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监测要点：</a:t>
            </a:r>
            <a:r>
              <a:rPr lang="en-US" sz="16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定期体检，关注老年人主诉，及时识别和处理副作用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8" name="Text 8"/>
          <p:cNvSpPr/>
          <p:nvPr/>
        </p:nvSpPr>
        <p:spPr>
          <a:xfrm>
            <a:off x="1102360" y="243840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老年人特点</a:t>
            </a:r>
            <a:endParaRPr lang="zh-CN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3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948690" y="243840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48690" y="365760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956945" y="4876800"/>
            <a:ext cx="50800" cy="108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Text 29"/>
          <p:cNvSpPr/>
          <p:nvPr/>
        </p:nvSpPr>
        <p:spPr>
          <a:xfrm>
            <a:off x="1381760" y="5093335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胃肠道反应：恶心、呕吐、腹泻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1381760" y="5398135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中枢神经系统反应：头晕、嗜睡、失眠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Text 33"/>
          <p:cNvSpPr/>
          <p:nvPr/>
        </p:nvSpPr>
        <p:spPr>
          <a:xfrm>
            <a:off x="1381760" y="5702935"/>
            <a:ext cx="692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肝肾功能异常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老年人用药评估的注意事项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533400" y="24892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5"/>
          <p:cNvSpPr/>
          <p:nvPr>
            <p:custDataLst>
              <p:tags r:id="rId1"/>
            </p:custDataLst>
          </p:nvPr>
        </p:nvSpPr>
        <p:spPr>
          <a:xfrm>
            <a:off x="863600" y="254000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190500" y="15875"/>
                </a:moveTo>
                <a:lnTo>
                  <a:pt x="254000" y="15875"/>
                </a:lnTo>
                <a:cubicBezTo>
                  <a:pt x="262781" y="15875"/>
                  <a:pt x="269875" y="22969"/>
                  <a:pt x="269875" y="31750"/>
                </a:cubicBezTo>
                <a:cubicBezTo>
                  <a:pt x="269875" y="40531"/>
                  <a:pt x="262781" y="47625"/>
                  <a:pt x="254000" y="47625"/>
                </a:cubicBezTo>
                <a:lnTo>
                  <a:pt x="197644" y="47625"/>
                </a:lnTo>
                <a:cubicBezTo>
                  <a:pt x="195064" y="60424"/>
                  <a:pt x="186283" y="70991"/>
                  <a:pt x="174625" y="76051"/>
                </a:cubicBezTo>
                <a:lnTo>
                  <a:pt x="174625" y="222250"/>
                </a:lnTo>
                <a:lnTo>
                  <a:pt x="254000" y="222250"/>
                </a:lnTo>
                <a:cubicBezTo>
                  <a:pt x="262781" y="222250"/>
                  <a:pt x="269875" y="229344"/>
                  <a:pt x="269875" y="238125"/>
                </a:cubicBezTo>
                <a:cubicBezTo>
                  <a:pt x="269875" y="246906"/>
                  <a:pt x="262781" y="254000"/>
                  <a:pt x="254000" y="254000"/>
                </a:cubicBezTo>
                <a:lnTo>
                  <a:pt x="63500" y="254000"/>
                </a:lnTo>
                <a:cubicBezTo>
                  <a:pt x="54719" y="254000"/>
                  <a:pt x="47625" y="246906"/>
                  <a:pt x="47625" y="238125"/>
                </a:cubicBezTo>
                <a:cubicBezTo>
                  <a:pt x="47625" y="229344"/>
                  <a:pt x="54719" y="222250"/>
                  <a:pt x="63500" y="222250"/>
                </a:cubicBezTo>
                <a:lnTo>
                  <a:pt x="142875" y="222250"/>
                </a:lnTo>
                <a:lnTo>
                  <a:pt x="142875" y="76051"/>
                </a:lnTo>
                <a:cubicBezTo>
                  <a:pt x="131217" y="70941"/>
                  <a:pt x="122436" y="60375"/>
                  <a:pt x="119856" y="47625"/>
                </a:cubicBezTo>
                <a:lnTo>
                  <a:pt x="63500" y="47625"/>
                </a:lnTo>
                <a:cubicBezTo>
                  <a:pt x="54719" y="47625"/>
                  <a:pt x="47625" y="40531"/>
                  <a:pt x="47625" y="31750"/>
                </a:cubicBezTo>
                <a:cubicBezTo>
                  <a:pt x="47625" y="22969"/>
                  <a:pt x="54719" y="15875"/>
                  <a:pt x="63500" y="15875"/>
                </a:cubicBezTo>
                <a:lnTo>
                  <a:pt x="127000" y="15875"/>
                </a:lnTo>
                <a:cubicBezTo>
                  <a:pt x="134243" y="6251"/>
                  <a:pt x="145752" y="0"/>
                  <a:pt x="158750" y="0"/>
                </a:cubicBezTo>
                <a:cubicBezTo>
                  <a:pt x="171748" y="0"/>
                  <a:pt x="183257" y="6251"/>
                  <a:pt x="190500" y="15875"/>
                </a:cubicBezTo>
                <a:close/>
                <a:moveTo>
                  <a:pt x="218083" y="158750"/>
                </a:moveTo>
                <a:lnTo>
                  <a:pt x="289917" y="158750"/>
                </a:lnTo>
                <a:lnTo>
                  <a:pt x="254000" y="97135"/>
                </a:lnTo>
                <a:lnTo>
                  <a:pt x="218083" y="158750"/>
                </a:lnTo>
                <a:close/>
                <a:moveTo>
                  <a:pt x="254000" y="206375"/>
                </a:moveTo>
                <a:cubicBezTo>
                  <a:pt x="222796" y="206375"/>
                  <a:pt x="196850" y="189508"/>
                  <a:pt x="191492" y="167233"/>
                </a:cubicBezTo>
                <a:cubicBezTo>
                  <a:pt x="190202" y="161776"/>
                  <a:pt x="191988" y="156170"/>
                  <a:pt x="194816" y="151309"/>
                </a:cubicBezTo>
                <a:lnTo>
                  <a:pt x="242044" y="70346"/>
                </a:lnTo>
                <a:cubicBezTo>
                  <a:pt x="244525" y="66080"/>
                  <a:pt x="249089" y="63500"/>
                  <a:pt x="254000" y="63500"/>
                </a:cubicBezTo>
                <a:cubicBezTo>
                  <a:pt x="258911" y="63500"/>
                  <a:pt x="263475" y="66129"/>
                  <a:pt x="265956" y="70346"/>
                </a:cubicBezTo>
                <a:lnTo>
                  <a:pt x="313184" y="151309"/>
                </a:lnTo>
                <a:cubicBezTo>
                  <a:pt x="316012" y="156170"/>
                  <a:pt x="317798" y="161776"/>
                  <a:pt x="316508" y="167233"/>
                </a:cubicBezTo>
                <a:cubicBezTo>
                  <a:pt x="311150" y="189458"/>
                  <a:pt x="285204" y="206375"/>
                  <a:pt x="254000" y="206375"/>
                </a:cubicBezTo>
                <a:close/>
                <a:moveTo>
                  <a:pt x="62905" y="97135"/>
                </a:moveTo>
                <a:lnTo>
                  <a:pt x="26988" y="158750"/>
                </a:lnTo>
                <a:lnTo>
                  <a:pt x="98871" y="158750"/>
                </a:lnTo>
                <a:lnTo>
                  <a:pt x="62905" y="97135"/>
                </a:lnTo>
                <a:close/>
                <a:moveTo>
                  <a:pt x="446" y="167233"/>
                </a:moveTo>
                <a:cubicBezTo>
                  <a:pt x="-843" y="161776"/>
                  <a:pt x="943" y="156170"/>
                  <a:pt x="3770" y="151309"/>
                </a:cubicBezTo>
                <a:lnTo>
                  <a:pt x="50998" y="70346"/>
                </a:lnTo>
                <a:cubicBezTo>
                  <a:pt x="53479" y="66080"/>
                  <a:pt x="58043" y="63500"/>
                  <a:pt x="62954" y="63500"/>
                </a:cubicBezTo>
                <a:cubicBezTo>
                  <a:pt x="67866" y="63500"/>
                  <a:pt x="72430" y="66129"/>
                  <a:pt x="74910" y="70346"/>
                </a:cubicBezTo>
                <a:lnTo>
                  <a:pt x="122138" y="151309"/>
                </a:lnTo>
                <a:cubicBezTo>
                  <a:pt x="124966" y="156170"/>
                  <a:pt x="126752" y="161776"/>
                  <a:pt x="125462" y="167233"/>
                </a:cubicBezTo>
                <a:cubicBezTo>
                  <a:pt x="120104" y="189458"/>
                  <a:pt x="94159" y="206375"/>
                  <a:pt x="62954" y="206375"/>
                </a:cubicBezTo>
                <a:cubicBezTo>
                  <a:pt x="31750" y="206375"/>
                  <a:pt x="5804" y="189508"/>
                  <a:pt x="446" y="167233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8" name="Text 6"/>
          <p:cNvSpPr/>
          <p:nvPr>
            <p:custDataLst>
              <p:tags r:id="rId2"/>
            </p:custDataLst>
          </p:nvPr>
        </p:nvSpPr>
        <p:spPr>
          <a:xfrm>
            <a:off x="1333500" y="2489200"/>
            <a:ext cx="1714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评估内容及权重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7"/>
          <p:cNvSpPr/>
          <p:nvPr>
            <p:custDataLst>
              <p:tags r:id="rId3"/>
            </p:custDataLst>
          </p:nvPr>
        </p:nvSpPr>
        <p:spPr>
          <a:xfrm>
            <a:off x="863600" y="294640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老年人用药评估应包括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三个维度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，即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躯体健康、心理健康和社会健康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。每个维度的评估内容和权重应根据具体的评估标准进行确定。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533400" y="35306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1" name="Shape 9"/>
          <p:cNvSpPr/>
          <p:nvPr>
            <p:custDataLst>
              <p:tags r:id="rId4"/>
            </p:custDataLst>
          </p:nvPr>
        </p:nvSpPr>
        <p:spPr>
          <a:xfrm>
            <a:off x="927100" y="358140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54484" y="15875"/>
                </a:moveTo>
                <a:lnTo>
                  <a:pt x="158750" y="15875"/>
                </a:lnTo>
                <a:cubicBezTo>
                  <a:pt x="176262" y="15875"/>
                  <a:pt x="190500" y="30113"/>
                  <a:pt x="190500" y="47625"/>
                </a:cubicBezTo>
                <a:lnTo>
                  <a:pt x="190500" y="222250"/>
                </a:lnTo>
                <a:cubicBezTo>
                  <a:pt x="190500" y="239762"/>
                  <a:pt x="176262" y="254000"/>
                  <a:pt x="158750" y="254000"/>
                </a:cubicBezTo>
                <a:lnTo>
                  <a:pt x="31750" y="254000"/>
                </a:lnTo>
                <a:cubicBezTo>
                  <a:pt x="14238" y="254000"/>
                  <a:pt x="0" y="239762"/>
                  <a:pt x="0" y="222250"/>
                </a:cubicBezTo>
                <a:lnTo>
                  <a:pt x="0" y="47625"/>
                </a:lnTo>
                <a:cubicBezTo>
                  <a:pt x="0" y="30113"/>
                  <a:pt x="14238" y="15875"/>
                  <a:pt x="31750" y="15875"/>
                </a:cubicBezTo>
                <a:lnTo>
                  <a:pt x="36016" y="15875"/>
                </a:lnTo>
                <a:cubicBezTo>
                  <a:pt x="41473" y="6400"/>
                  <a:pt x="51743" y="0"/>
                  <a:pt x="63500" y="0"/>
                </a:cubicBezTo>
                <a:lnTo>
                  <a:pt x="127000" y="0"/>
                </a:lnTo>
                <a:cubicBezTo>
                  <a:pt x="138757" y="0"/>
                  <a:pt x="149027" y="6400"/>
                  <a:pt x="154484" y="15875"/>
                </a:cubicBezTo>
                <a:close/>
                <a:moveTo>
                  <a:pt x="123031" y="55563"/>
                </a:moveTo>
                <a:cubicBezTo>
                  <a:pt x="129629" y="55563"/>
                  <a:pt x="134938" y="50254"/>
                  <a:pt x="134938" y="43656"/>
                </a:cubicBezTo>
                <a:cubicBezTo>
                  <a:pt x="134938" y="37058"/>
                  <a:pt x="129629" y="31750"/>
                  <a:pt x="123031" y="31750"/>
                </a:cubicBezTo>
                <a:lnTo>
                  <a:pt x="67469" y="31750"/>
                </a:lnTo>
                <a:cubicBezTo>
                  <a:pt x="60871" y="31750"/>
                  <a:pt x="55563" y="37058"/>
                  <a:pt x="55563" y="43656"/>
                </a:cubicBezTo>
                <a:cubicBezTo>
                  <a:pt x="55563" y="50254"/>
                  <a:pt x="60871" y="55563"/>
                  <a:pt x="67469" y="55563"/>
                </a:cubicBezTo>
                <a:lnTo>
                  <a:pt x="123031" y="55563"/>
                </a:lnTo>
                <a:close/>
                <a:moveTo>
                  <a:pt x="63500" y="127000"/>
                </a:moveTo>
                <a:cubicBezTo>
                  <a:pt x="63500" y="118238"/>
                  <a:pt x="56387" y="111125"/>
                  <a:pt x="47625" y="111125"/>
                </a:cubicBezTo>
                <a:cubicBezTo>
                  <a:pt x="38863" y="111125"/>
                  <a:pt x="31750" y="118238"/>
                  <a:pt x="31750" y="127000"/>
                </a:cubicBezTo>
                <a:cubicBezTo>
                  <a:pt x="31750" y="135762"/>
                  <a:pt x="38863" y="142875"/>
                  <a:pt x="47625" y="142875"/>
                </a:cubicBezTo>
                <a:cubicBezTo>
                  <a:pt x="56387" y="142875"/>
                  <a:pt x="63500" y="135762"/>
                  <a:pt x="63500" y="127000"/>
                </a:cubicBezTo>
                <a:close/>
                <a:moveTo>
                  <a:pt x="79375" y="127000"/>
                </a:moveTo>
                <a:cubicBezTo>
                  <a:pt x="79375" y="133598"/>
                  <a:pt x="84683" y="138906"/>
                  <a:pt x="91281" y="138906"/>
                </a:cubicBezTo>
                <a:lnTo>
                  <a:pt x="146844" y="138906"/>
                </a:lnTo>
                <a:cubicBezTo>
                  <a:pt x="153442" y="138906"/>
                  <a:pt x="158750" y="133598"/>
                  <a:pt x="158750" y="127000"/>
                </a:cubicBezTo>
                <a:cubicBezTo>
                  <a:pt x="158750" y="120402"/>
                  <a:pt x="153442" y="115094"/>
                  <a:pt x="146844" y="115094"/>
                </a:cubicBezTo>
                <a:lnTo>
                  <a:pt x="91281" y="115094"/>
                </a:lnTo>
                <a:cubicBezTo>
                  <a:pt x="84683" y="115094"/>
                  <a:pt x="79375" y="120402"/>
                  <a:pt x="79375" y="127000"/>
                </a:cubicBezTo>
                <a:close/>
                <a:moveTo>
                  <a:pt x="79375" y="190500"/>
                </a:moveTo>
                <a:cubicBezTo>
                  <a:pt x="79375" y="197098"/>
                  <a:pt x="84683" y="202406"/>
                  <a:pt x="91281" y="202406"/>
                </a:cubicBezTo>
                <a:lnTo>
                  <a:pt x="146844" y="202406"/>
                </a:lnTo>
                <a:cubicBezTo>
                  <a:pt x="153442" y="202406"/>
                  <a:pt x="158750" y="197098"/>
                  <a:pt x="158750" y="190500"/>
                </a:cubicBezTo>
                <a:cubicBezTo>
                  <a:pt x="158750" y="183902"/>
                  <a:pt x="153442" y="178594"/>
                  <a:pt x="146844" y="178594"/>
                </a:cubicBezTo>
                <a:lnTo>
                  <a:pt x="91281" y="178594"/>
                </a:lnTo>
                <a:cubicBezTo>
                  <a:pt x="84683" y="178594"/>
                  <a:pt x="79375" y="183902"/>
                  <a:pt x="79375" y="190500"/>
                </a:cubicBezTo>
                <a:close/>
                <a:moveTo>
                  <a:pt x="47625" y="206375"/>
                </a:moveTo>
                <a:cubicBezTo>
                  <a:pt x="56387" y="206375"/>
                  <a:pt x="63500" y="199262"/>
                  <a:pt x="63500" y="190500"/>
                </a:cubicBezTo>
                <a:cubicBezTo>
                  <a:pt x="63500" y="181738"/>
                  <a:pt x="56387" y="174625"/>
                  <a:pt x="47625" y="174625"/>
                </a:cubicBezTo>
                <a:cubicBezTo>
                  <a:pt x="38863" y="174625"/>
                  <a:pt x="31750" y="181738"/>
                  <a:pt x="31750" y="190500"/>
                </a:cubicBezTo>
                <a:cubicBezTo>
                  <a:pt x="31750" y="199262"/>
                  <a:pt x="38863" y="206375"/>
                  <a:pt x="47625" y="206375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2" name="Text 10"/>
          <p:cNvSpPr/>
          <p:nvPr>
            <p:custDataLst>
              <p:tags r:id="rId5"/>
            </p:custDataLst>
          </p:nvPr>
        </p:nvSpPr>
        <p:spPr>
          <a:xfrm>
            <a:off x="1333500" y="3530600"/>
            <a:ext cx="1028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评估方法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11"/>
          <p:cNvSpPr/>
          <p:nvPr>
            <p:custDataLst>
              <p:tags r:id="rId6"/>
            </p:custDataLst>
          </p:nvPr>
        </p:nvSpPr>
        <p:spPr>
          <a:xfrm>
            <a:off x="863600" y="4029710"/>
            <a:ext cx="11219815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评估人员应通过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询问评估对象或其照护者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，填写相关的评估表，并按照评估项目逐项评估，填写每个三级指标评分，并计算每个维度的分值。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33400" y="45720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" name="Shape 13"/>
          <p:cNvSpPr/>
          <p:nvPr>
            <p:custDataLst>
              <p:tags r:id="rId7"/>
            </p:custDataLst>
          </p:nvPr>
        </p:nvSpPr>
        <p:spPr>
          <a:xfrm>
            <a:off x="911225" y="462280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47625" y="254000"/>
                </a:moveTo>
                <a:lnTo>
                  <a:pt x="206375" y="254000"/>
                </a:lnTo>
                <a:cubicBezTo>
                  <a:pt x="215156" y="254000"/>
                  <a:pt x="222250" y="246906"/>
                  <a:pt x="222250" y="238125"/>
                </a:cubicBezTo>
                <a:cubicBezTo>
                  <a:pt x="222250" y="229344"/>
                  <a:pt x="215156" y="222250"/>
                  <a:pt x="206375" y="222250"/>
                </a:cubicBezTo>
                <a:lnTo>
                  <a:pt x="206375" y="189161"/>
                </a:lnTo>
                <a:cubicBezTo>
                  <a:pt x="215602" y="185886"/>
                  <a:pt x="222250" y="177056"/>
                  <a:pt x="222250" y="166688"/>
                </a:cubicBezTo>
                <a:lnTo>
                  <a:pt x="222250" y="23812"/>
                </a:lnTo>
                <a:cubicBezTo>
                  <a:pt x="222250" y="10666"/>
                  <a:pt x="211584" y="0"/>
                  <a:pt x="198438" y="0"/>
                </a:cubicBezTo>
                <a:lnTo>
                  <a:pt x="47625" y="0"/>
                </a:lnTo>
                <a:cubicBezTo>
                  <a:pt x="21332" y="0"/>
                  <a:pt x="0" y="21332"/>
                  <a:pt x="0" y="47625"/>
                </a:cubicBezTo>
                <a:lnTo>
                  <a:pt x="0" y="206375"/>
                </a:lnTo>
                <a:cubicBezTo>
                  <a:pt x="0" y="232668"/>
                  <a:pt x="21332" y="254000"/>
                  <a:pt x="47625" y="254000"/>
                </a:cubicBezTo>
                <a:close/>
                <a:moveTo>
                  <a:pt x="31750" y="206375"/>
                </a:moveTo>
                <a:cubicBezTo>
                  <a:pt x="31750" y="197594"/>
                  <a:pt x="38844" y="190500"/>
                  <a:pt x="47625" y="190500"/>
                </a:cubicBezTo>
                <a:lnTo>
                  <a:pt x="174625" y="190500"/>
                </a:lnTo>
                <a:lnTo>
                  <a:pt x="174625" y="222250"/>
                </a:lnTo>
                <a:lnTo>
                  <a:pt x="47625" y="222250"/>
                </a:lnTo>
                <a:cubicBezTo>
                  <a:pt x="38844" y="222250"/>
                  <a:pt x="31750" y="215156"/>
                  <a:pt x="31750" y="206375"/>
                </a:cubicBezTo>
                <a:close/>
                <a:moveTo>
                  <a:pt x="95250" y="59531"/>
                </a:moveTo>
                <a:cubicBezTo>
                  <a:pt x="95250" y="55166"/>
                  <a:pt x="98822" y="51594"/>
                  <a:pt x="103188" y="51594"/>
                </a:cubicBezTo>
                <a:lnTo>
                  <a:pt x="119063" y="51594"/>
                </a:lnTo>
                <a:cubicBezTo>
                  <a:pt x="123428" y="51594"/>
                  <a:pt x="127000" y="55166"/>
                  <a:pt x="127000" y="59531"/>
                </a:cubicBezTo>
                <a:lnTo>
                  <a:pt x="127000" y="79375"/>
                </a:lnTo>
                <a:lnTo>
                  <a:pt x="146844" y="79375"/>
                </a:lnTo>
                <a:cubicBezTo>
                  <a:pt x="151209" y="79375"/>
                  <a:pt x="154781" y="82947"/>
                  <a:pt x="154781" y="87313"/>
                </a:cubicBezTo>
                <a:lnTo>
                  <a:pt x="154781" y="103188"/>
                </a:lnTo>
                <a:cubicBezTo>
                  <a:pt x="154781" y="107553"/>
                  <a:pt x="151209" y="111125"/>
                  <a:pt x="146844" y="111125"/>
                </a:cubicBezTo>
                <a:lnTo>
                  <a:pt x="127000" y="111125"/>
                </a:lnTo>
                <a:lnTo>
                  <a:pt x="127000" y="130969"/>
                </a:lnTo>
                <a:cubicBezTo>
                  <a:pt x="127000" y="135334"/>
                  <a:pt x="123428" y="138906"/>
                  <a:pt x="119063" y="138906"/>
                </a:cubicBezTo>
                <a:lnTo>
                  <a:pt x="103188" y="138906"/>
                </a:lnTo>
                <a:cubicBezTo>
                  <a:pt x="98822" y="138906"/>
                  <a:pt x="95250" y="135334"/>
                  <a:pt x="95250" y="130969"/>
                </a:cubicBezTo>
                <a:lnTo>
                  <a:pt x="95250" y="111125"/>
                </a:lnTo>
                <a:lnTo>
                  <a:pt x="75406" y="111125"/>
                </a:lnTo>
                <a:cubicBezTo>
                  <a:pt x="71041" y="111125"/>
                  <a:pt x="67469" y="107553"/>
                  <a:pt x="67469" y="103188"/>
                </a:cubicBezTo>
                <a:lnTo>
                  <a:pt x="67469" y="87313"/>
                </a:lnTo>
                <a:cubicBezTo>
                  <a:pt x="67469" y="82947"/>
                  <a:pt x="71041" y="79375"/>
                  <a:pt x="75406" y="79375"/>
                </a:cubicBezTo>
                <a:lnTo>
                  <a:pt x="95250" y="79375"/>
                </a:lnTo>
                <a:lnTo>
                  <a:pt x="95250" y="5953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Text 14"/>
          <p:cNvSpPr/>
          <p:nvPr>
            <p:custDataLst>
              <p:tags r:id="rId8"/>
            </p:custDataLst>
          </p:nvPr>
        </p:nvSpPr>
        <p:spPr>
          <a:xfrm>
            <a:off x="1333500" y="4572000"/>
            <a:ext cx="1028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评估标准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5"/>
          <p:cNvSpPr/>
          <p:nvPr>
            <p:custDataLst>
              <p:tags r:id="rId9"/>
            </p:custDataLst>
          </p:nvPr>
        </p:nvSpPr>
        <p:spPr>
          <a:xfrm>
            <a:off x="863600" y="5071110"/>
            <a:ext cx="11219815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老年人用药评估应根据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《中国健康老年人标准》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进行，以确定老年人的整体健康状态。这一标准为评估提供了科学依据和统一标准。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3" name="Shape 16"/>
          <p:cNvSpPr/>
          <p:nvPr/>
        </p:nvSpPr>
        <p:spPr>
          <a:xfrm>
            <a:off x="533400" y="56134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5" name="Shape 17"/>
          <p:cNvSpPr/>
          <p:nvPr>
            <p:custDataLst>
              <p:tags r:id="rId10"/>
            </p:custDataLst>
          </p:nvPr>
        </p:nvSpPr>
        <p:spPr>
          <a:xfrm>
            <a:off x="895350" y="56642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31750" y="55563"/>
                </a:moveTo>
                <a:cubicBezTo>
                  <a:pt x="31750" y="42416"/>
                  <a:pt x="42416" y="31750"/>
                  <a:pt x="55563" y="31750"/>
                </a:cubicBezTo>
                <a:cubicBezTo>
                  <a:pt x="68709" y="31750"/>
                  <a:pt x="79375" y="42416"/>
                  <a:pt x="79375" y="55563"/>
                </a:cubicBezTo>
                <a:lnTo>
                  <a:pt x="79375" y="111125"/>
                </a:lnTo>
                <a:lnTo>
                  <a:pt x="31750" y="111125"/>
                </a:lnTo>
                <a:lnTo>
                  <a:pt x="31750" y="55563"/>
                </a:lnTo>
                <a:close/>
                <a:moveTo>
                  <a:pt x="87313" y="182563"/>
                </a:moveTo>
                <a:cubicBezTo>
                  <a:pt x="87313" y="158403"/>
                  <a:pt x="96292" y="136327"/>
                  <a:pt x="111125" y="119559"/>
                </a:cubicBezTo>
                <a:lnTo>
                  <a:pt x="111125" y="55563"/>
                </a:lnTo>
                <a:cubicBezTo>
                  <a:pt x="111125" y="24854"/>
                  <a:pt x="86271" y="0"/>
                  <a:pt x="55563" y="0"/>
                </a:cubicBezTo>
                <a:cubicBezTo>
                  <a:pt x="24854" y="0"/>
                  <a:pt x="0" y="24854"/>
                  <a:pt x="0" y="55563"/>
                </a:cubicBezTo>
                <a:lnTo>
                  <a:pt x="0" y="198438"/>
                </a:lnTo>
                <a:cubicBezTo>
                  <a:pt x="0" y="229146"/>
                  <a:pt x="24854" y="254000"/>
                  <a:pt x="55563" y="254000"/>
                </a:cubicBezTo>
                <a:cubicBezTo>
                  <a:pt x="74067" y="254000"/>
                  <a:pt x="90438" y="244971"/>
                  <a:pt x="100558" y="231031"/>
                </a:cubicBezTo>
                <a:cubicBezTo>
                  <a:pt x="92125" y="216843"/>
                  <a:pt x="87313" y="200273"/>
                  <a:pt x="87313" y="182563"/>
                </a:cubicBezTo>
                <a:close/>
                <a:moveTo>
                  <a:pt x="119410" y="215999"/>
                </a:moveTo>
                <a:cubicBezTo>
                  <a:pt x="121692" y="220315"/>
                  <a:pt x="127496" y="220811"/>
                  <a:pt x="130969" y="217339"/>
                </a:cubicBezTo>
                <a:lnTo>
                  <a:pt x="217339" y="130969"/>
                </a:lnTo>
                <a:cubicBezTo>
                  <a:pt x="220811" y="127496"/>
                  <a:pt x="220315" y="121692"/>
                  <a:pt x="215999" y="119410"/>
                </a:cubicBezTo>
                <a:cubicBezTo>
                  <a:pt x="206028" y="114102"/>
                  <a:pt x="194667" y="111125"/>
                  <a:pt x="182563" y="111125"/>
                </a:cubicBezTo>
                <a:cubicBezTo>
                  <a:pt x="143123" y="111125"/>
                  <a:pt x="111125" y="143123"/>
                  <a:pt x="111125" y="182563"/>
                </a:cubicBezTo>
                <a:cubicBezTo>
                  <a:pt x="111125" y="194618"/>
                  <a:pt x="114102" y="206028"/>
                  <a:pt x="119410" y="215999"/>
                </a:cubicBezTo>
                <a:close/>
                <a:moveTo>
                  <a:pt x="147786" y="234156"/>
                </a:moveTo>
                <a:cubicBezTo>
                  <a:pt x="144314" y="237629"/>
                  <a:pt x="144810" y="243433"/>
                  <a:pt x="149126" y="245715"/>
                </a:cubicBezTo>
                <a:cubicBezTo>
                  <a:pt x="159097" y="251023"/>
                  <a:pt x="170458" y="254000"/>
                  <a:pt x="182563" y="254000"/>
                </a:cubicBezTo>
                <a:cubicBezTo>
                  <a:pt x="222002" y="254000"/>
                  <a:pt x="254000" y="222002"/>
                  <a:pt x="254000" y="182563"/>
                </a:cubicBezTo>
                <a:cubicBezTo>
                  <a:pt x="254000" y="170507"/>
                  <a:pt x="251023" y="159097"/>
                  <a:pt x="245715" y="149126"/>
                </a:cubicBezTo>
                <a:cubicBezTo>
                  <a:pt x="243433" y="144810"/>
                  <a:pt x="237629" y="144314"/>
                  <a:pt x="234156" y="147786"/>
                </a:cubicBezTo>
                <a:lnTo>
                  <a:pt x="147786" y="234156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6" name="Text 18"/>
          <p:cNvSpPr/>
          <p:nvPr>
            <p:custDataLst>
              <p:tags r:id="rId11"/>
            </p:custDataLst>
          </p:nvPr>
        </p:nvSpPr>
        <p:spPr>
          <a:xfrm>
            <a:off x="1333500" y="5613400"/>
            <a:ext cx="1485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多重用药评估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19"/>
          <p:cNvSpPr/>
          <p:nvPr>
            <p:custDataLst>
              <p:tags r:id="rId12"/>
            </p:custDataLst>
          </p:nvPr>
        </p:nvSpPr>
        <p:spPr>
          <a:xfrm>
            <a:off x="863600" y="6140450"/>
            <a:ext cx="1084453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多重用药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在老年人中非常普遍，需要特别注意药物有害事项的风险，进行定期的审查和评估，以确认药物方案的持续需要、有效性和安全性。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老年人用药评估的注意事项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" name="Shape 4"/>
          <p:cNvSpPr/>
          <p:nvPr/>
        </p:nvSpPr>
        <p:spPr>
          <a:xfrm>
            <a:off x="533400" y="2153920"/>
            <a:ext cx="50800" cy="1404000"/>
          </a:xfrm>
          <a:custGeom>
            <a:avLst/>
            <a:gdLst/>
            <a:ahLst/>
            <a:cxnLst/>
            <a:rect l="l" t="t" r="r" b="b"/>
            <a:pathLst>
              <a:path w="50800" h="1778000">
                <a:moveTo>
                  <a:pt x="0" y="0"/>
                </a:moveTo>
                <a:lnTo>
                  <a:pt x="50800" y="0"/>
                </a:lnTo>
                <a:lnTo>
                  <a:pt x="50800" y="1778000"/>
                </a:ln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5" name="Shape 5"/>
          <p:cNvSpPr/>
          <p:nvPr/>
        </p:nvSpPr>
        <p:spPr>
          <a:xfrm>
            <a:off x="879475" y="2204720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84187" y="112861"/>
                </a:moveTo>
                <a:cubicBezTo>
                  <a:pt x="101203" y="122138"/>
                  <a:pt x="116185" y="134739"/>
                  <a:pt x="128240" y="149820"/>
                </a:cubicBezTo>
                <a:cubicBezTo>
                  <a:pt x="133747" y="156716"/>
                  <a:pt x="138658" y="164157"/>
                  <a:pt x="142825" y="172045"/>
                </a:cubicBezTo>
                <a:cubicBezTo>
                  <a:pt x="147042" y="164157"/>
                  <a:pt x="151904" y="156766"/>
                  <a:pt x="157411" y="149820"/>
                </a:cubicBezTo>
                <a:cubicBezTo>
                  <a:pt x="169466" y="134689"/>
                  <a:pt x="184448" y="122089"/>
                  <a:pt x="201464" y="112861"/>
                </a:cubicBezTo>
                <a:cubicBezTo>
                  <a:pt x="222151" y="101600"/>
                  <a:pt x="245814" y="95250"/>
                  <a:pt x="270768" y="95250"/>
                </a:cubicBezTo>
                <a:lnTo>
                  <a:pt x="275679" y="95250"/>
                </a:lnTo>
                <a:cubicBezTo>
                  <a:pt x="281186" y="95250"/>
                  <a:pt x="285651" y="99715"/>
                  <a:pt x="285651" y="105221"/>
                </a:cubicBezTo>
                <a:cubicBezTo>
                  <a:pt x="285651" y="178643"/>
                  <a:pt x="226169" y="238125"/>
                  <a:pt x="152747" y="238125"/>
                </a:cubicBezTo>
                <a:lnTo>
                  <a:pt x="132804" y="238125"/>
                </a:lnTo>
                <a:cubicBezTo>
                  <a:pt x="59482" y="238125"/>
                  <a:pt x="0" y="178643"/>
                  <a:pt x="0" y="105221"/>
                </a:cubicBezTo>
                <a:cubicBezTo>
                  <a:pt x="0" y="99715"/>
                  <a:pt x="4465" y="95250"/>
                  <a:pt x="9971" y="95250"/>
                </a:cubicBezTo>
                <a:lnTo>
                  <a:pt x="14883" y="95250"/>
                </a:lnTo>
                <a:cubicBezTo>
                  <a:pt x="39886" y="95250"/>
                  <a:pt x="63550" y="101600"/>
                  <a:pt x="84187" y="112861"/>
                </a:cubicBezTo>
                <a:close/>
                <a:moveTo>
                  <a:pt x="150763" y="18852"/>
                </a:moveTo>
                <a:cubicBezTo>
                  <a:pt x="159147" y="26739"/>
                  <a:pt x="181223" y="50304"/>
                  <a:pt x="194915" y="89446"/>
                </a:cubicBezTo>
                <a:cubicBezTo>
                  <a:pt x="175022" y="99467"/>
                  <a:pt x="157311" y="113357"/>
                  <a:pt x="142875" y="130175"/>
                </a:cubicBezTo>
                <a:cubicBezTo>
                  <a:pt x="128389" y="113357"/>
                  <a:pt x="110728" y="99516"/>
                  <a:pt x="90835" y="89446"/>
                </a:cubicBezTo>
                <a:cubicBezTo>
                  <a:pt x="104527" y="50304"/>
                  <a:pt x="126653" y="26739"/>
                  <a:pt x="134987" y="18852"/>
                </a:cubicBezTo>
                <a:cubicBezTo>
                  <a:pt x="137120" y="16818"/>
                  <a:pt x="139948" y="15875"/>
                  <a:pt x="142875" y="15875"/>
                </a:cubicBezTo>
                <a:cubicBezTo>
                  <a:pt x="145802" y="15875"/>
                  <a:pt x="148630" y="16867"/>
                  <a:pt x="150763" y="18852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7" name="Text 6"/>
          <p:cNvSpPr/>
          <p:nvPr/>
        </p:nvSpPr>
        <p:spPr>
          <a:xfrm>
            <a:off x="1333500" y="2153920"/>
            <a:ext cx="2171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非药物疗法的重要性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7"/>
          <p:cNvSpPr/>
          <p:nvPr/>
        </p:nvSpPr>
        <p:spPr>
          <a:xfrm>
            <a:off x="911225" y="2499360"/>
            <a:ext cx="1198943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在评估老年人用药时，应考虑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非药物疗法的重要性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。针对认知症的非药物管理有运动干预、艺术干预、怀旧干预、中医养生干预等。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Shape 8"/>
          <p:cNvSpPr/>
          <p:nvPr/>
        </p:nvSpPr>
        <p:spPr>
          <a:xfrm>
            <a:off x="863600" y="3079750"/>
            <a:ext cx="7112000" cy="558800"/>
          </a:xfrm>
          <a:custGeom>
            <a:avLst/>
            <a:gdLst/>
            <a:ahLst/>
            <a:cxnLst/>
            <a:rect l="l" t="t" r="r" b="b"/>
            <a:pathLst>
              <a:path w="7112000" h="558800">
                <a:moveTo>
                  <a:pt x="101601" y="0"/>
                </a:moveTo>
                <a:lnTo>
                  <a:pt x="7010399" y="0"/>
                </a:lnTo>
                <a:cubicBezTo>
                  <a:pt x="7066512" y="0"/>
                  <a:pt x="7112000" y="45488"/>
                  <a:pt x="7112000" y="101601"/>
                </a:cubicBezTo>
                <a:lnTo>
                  <a:pt x="7112000" y="457199"/>
                </a:lnTo>
                <a:cubicBezTo>
                  <a:pt x="7112000" y="513312"/>
                  <a:pt x="7066512" y="558800"/>
                  <a:pt x="70103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20" name="Shape 9"/>
          <p:cNvSpPr/>
          <p:nvPr/>
        </p:nvSpPr>
        <p:spPr>
          <a:xfrm>
            <a:off x="1063625" y="327025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Text 10"/>
          <p:cNvSpPr/>
          <p:nvPr/>
        </p:nvSpPr>
        <p:spPr>
          <a:xfrm>
            <a:off x="1346200" y="3232150"/>
            <a:ext cx="6565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非药物疗法可以减少药物使用，降低不良反应风险</a:t>
            </a:r>
            <a:endParaRPr lang="en-US" sz="1600" dirty="0"/>
          </a:p>
        </p:txBody>
      </p:sp>
      <p:sp>
        <p:nvSpPr>
          <p:cNvPr id="24" name="Shape 11"/>
          <p:cNvSpPr/>
          <p:nvPr/>
        </p:nvSpPr>
        <p:spPr>
          <a:xfrm>
            <a:off x="533400" y="4072890"/>
            <a:ext cx="50800" cy="1080000"/>
          </a:xfrm>
          <a:custGeom>
            <a:avLst/>
            <a:gdLst/>
            <a:ahLst/>
            <a:cxnLst/>
            <a:rect l="l" t="t" r="r" b="b"/>
            <a:pathLst>
              <a:path w="50800" h="1778000">
                <a:moveTo>
                  <a:pt x="0" y="0"/>
                </a:moveTo>
                <a:lnTo>
                  <a:pt x="50800" y="0"/>
                </a:lnTo>
                <a:lnTo>
                  <a:pt x="50800" y="1778000"/>
                </a:lnTo>
                <a:lnTo>
                  <a:pt x="0" y="17780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8" name="Shape 12"/>
          <p:cNvSpPr/>
          <p:nvPr/>
        </p:nvSpPr>
        <p:spPr>
          <a:xfrm>
            <a:off x="911225" y="409067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3969"/>
                </a:moveTo>
                <a:cubicBezTo>
                  <a:pt x="78269" y="3969"/>
                  <a:pt x="51594" y="30644"/>
                  <a:pt x="51594" y="63500"/>
                </a:cubicBezTo>
                <a:cubicBezTo>
                  <a:pt x="51594" y="96356"/>
                  <a:pt x="78269" y="123031"/>
                  <a:pt x="111125" y="123031"/>
                </a:cubicBezTo>
                <a:cubicBezTo>
                  <a:pt x="143981" y="123031"/>
                  <a:pt x="170656" y="96356"/>
                  <a:pt x="170656" y="63500"/>
                </a:cubicBezTo>
                <a:cubicBezTo>
                  <a:pt x="170656" y="30644"/>
                  <a:pt x="143981" y="3969"/>
                  <a:pt x="111125" y="3969"/>
                </a:cubicBezTo>
                <a:close/>
                <a:moveTo>
                  <a:pt x="140891" y="159147"/>
                </a:moveTo>
                <a:cubicBezTo>
                  <a:pt x="138212" y="158899"/>
                  <a:pt x="135434" y="158750"/>
                  <a:pt x="132655" y="158750"/>
                </a:cubicBezTo>
                <a:lnTo>
                  <a:pt x="89545" y="158750"/>
                </a:lnTo>
                <a:cubicBezTo>
                  <a:pt x="86767" y="158750"/>
                  <a:pt x="84038" y="158899"/>
                  <a:pt x="81310" y="159147"/>
                </a:cubicBezTo>
                <a:lnTo>
                  <a:pt x="81310" y="192633"/>
                </a:lnTo>
                <a:cubicBezTo>
                  <a:pt x="89495" y="196404"/>
                  <a:pt x="95200" y="204688"/>
                  <a:pt x="95200" y="214263"/>
                </a:cubicBezTo>
                <a:cubicBezTo>
                  <a:pt x="95200" y="227409"/>
                  <a:pt x="84534" y="238075"/>
                  <a:pt x="71388" y="238075"/>
                </a:cubicBezTo>
                <a:cubicBezTo>
                  <a:pt x="58241" y="238075"/>
                  <a:pt x="47575" y="227409"/>
                  <a:pt x="47575" y="214263"/>
                </a:cubicBezTo>
                <a:cubicBezTo>
                  <a:pt x="47575" y="204639"/>
                  <a:pt x="53280" y="196354"/>
                  <a:pt x="61466" y="192633"/>
                </a:cubicBezTo>
                <a:lnTo>
                  <a:pt x="61466" y="163661"/>
                </a:lnTo>
                <a:cubicBezTo>
                  <a:pt x="30262" y="175121"/>
                  <a:pt x="7938" y="205184"/>
                  <a:pt x="7938" y="240407"/>
                </a:cubicBezTo>
                <a:cubicBezTo>
                  <a:pt x="7938" y="247898"/>
                  <a:pt x="14039" y="254000"/>
                  <a:pt x="21530" y="254000"/>
                </a:cubicBezTo>
                <a:lnTo>
                  <a:pt x="200670" y="254000"/>
                </a:lnTo>
                <a:cubicBezTo>
                  <a:pt x="208161" y="254000"/>
                  <a:pt x="214263" y="247898"/>
                  <a:pt x="214263" y="240407"/>
                </a:cubicBezTo>
                <a:cubicBezTo>
                  <a:pt x="214263" y="205184"/>
                  <a:pt x="191939" y="175171"/>
                  <a:pt x="160685" y="163711"/>
                </a:cubicBezTo>
                <a:lnTo>
                  <a:pt x="160685" y="182265"/>
                </a:lnTo>
                <a:cubicBezTo>
                  <a:pt x="172244" y="186333"/>
                  <a:pt x="180529" y="197396"/>
                  <a:pt x="180529" y="210344"/>
                </a:cubicBezTo>
                <a:lnTo>
                  <a:pt x="180529" y="226219"/>
                </a:lnTo>
                <a:cubicBezTo>
                  <a:pt x="180529" y="231676"/>
                  <a:pt x="176064" y="236141"/>
                  <a:pt x="170607" y="236141"/>
                </a:cubicBezTo>
                <a:cubicBezTo>
                  <a:pt x="165150" y="236141"/>
                  <a:pt x="160685" y="231676"/>
                  <a:pt x="160685" y="226219"/>
                </a:cubicBezTo>
                <a:lnTo>
                  <a:pt x="160685" y="210344"/>
                </a:lnTo>
                <a:cubicBezTo>
                  <a:pt x="160685" y="204887"/>
                  <a:pt x="156220" y="200422"/>
                  <a:pt x="150763" y="200422"/>
                </a:cubicBezTo>
                <a:cubicBezTo>
                  <a:pt x="145306" y="200422"/>
                  <a:pt x="140841" y="204887"/>
                  <a:pt x="140841" y="210344"/>
                </a:cubicBezTo>
                <a:lnTo>
                  <a:pt x="140841" y="226219"/>
                </a:lnTo>
                <a:cubicBezTo>
                  <a:pt x="140841" y="231676"/>
                  <a:pt x="136376" y="236141"/>
                  <a:pt x="130919" y="236141"/>
                </a:cubicBezTo>
                <a:cubicBezTo>
                  <a:pt x="125462" y="236141"/>
                  <a:pt x="120997" y="231676"/>
                  <a:pt x="120997" y="226219"/>
                </a:cubicBezTo>
                <a:lnTo>
                  <a:pt x="120997" y="210344"/>
                </a:lnTo>
                <a:cubicBezTo>
                  <a:pt x="120997" y="197396"/>
                  <a:pt x="129282" y="186382"/>
                  <a:pt x="140841" y="182265"/>
                </a:cubicBezTo>
                <a:lnTo>
                  <a:pt x="140841" y="159147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9" name="Text 13"/>
          <p:cNvSpPr/>
          <p:nvPr/>
        </p:nvSpPr>
        <p:spPr>
          <a:xfrm>
            <a:off x="1333500" y="4039870"/>
            <a:ext cx="2400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从专科医生的角度考虑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0" name="Text 14"/>
          <p:cNvSpPr/>
          <p:nvPr/>
        </p:nvSpPr>
        <p:spPr>
          <a:xfrm>
            <a:off x="863600" y="4497070"/>
            <a:ext cx="1099502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专科医生在评估老年人用药时，应考虑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疾病治疗的优先顺序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以及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药物治疗的风险与益处的平衡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。需要综合考虑老年人的整体健康状况和生活质量。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1" name="Shape 15"/>
          <p:cNvSpPr/>
          <p:nvPr/>
        </p:nvSpPr>
        <p:spPr>
          <a:xfrm>
            <a:off x="533400" y="555752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2" name="Shape 16"/>
          <p:cNvSpPr/>
          <p:nvPr/>
        </p:nvSpPr>
        <p:spPr>
          <a:xfrm>
            <a:off x="863600" y="560832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158750" y="111125"/>
                </a:moveTo>
                <a:cubicBezTo>
                  <a:pt x="187225" y="111125"/>
                  <a:pt x="210344" y="88007"/>
                  <a:pt x="210344" y="59531"/>
                </a:cubicBezTo>
                <a:cubicBezTo>
                  <a:pt x="210344" y="31056"/>
                  <a:pt x="187225" y="7938"/>
                  <a:pt x="158750" y="7938"/>
                </a:cubicBezTo>
                <a:cubicBezTo>
                  <a:pt x="130275" y="7938"/>
                  <a:pt x="107156" y="31056"/>
                  <a:pt x="107156" y="59531"/>
                </a:cubicBezTo>
                <a:cubicBezTo>
                  <a:pt x="107156" y="88007"/>
                  <a:pt x="130275" y="111125"/>
                  <a:pt x="158750" y="111125"/>
                </a:cubicBezTo>
                <a:close/>
                <a:moveTo>
                  <a:pt x="47625" y="115094"/>
                </a:moveTo>
                <a:cubicBezTo>
                  <a:pt x="67339" y="115094"/>
                  <a:pt x="83344" y="99089"/>
                  <a:pt x="83344" y="79375"/>
                </a:cubicBezTo>
                <a:cubicBezTo>
                  <a:pt x="83344" y="59661"/>
                  <a:pt x="67339" y="43656"/>
                  <a:pt x="47625" y="43656"/>
                </a:cubicBezTo>
                <a:cubicBezTo>
                  <a:pt x="27911" y="43656"/>
                  <a:pt x="11906" y="59661"/>
                  <a:pt x="11906" y="79375"/>
                </a:cubicBezTo>
                <a:cubicBezTo>
                  <a:pt x="11906" y="99089"/>
                  <a:pt x="27911" y="115094"/>
                  <a:pt x="47625" y="115094"/>
                </a:cubicBezTo>
                <a:close/>
                <a:moveTo>
                  <a:pt x="0" y="206375"/>
                </a:moveTo>
                <a:lnTo>
                  <a:pt x="0" y="222250"/>
                </a:lnTo>
                <a:cubicBezTo>
                  <a:pt x="0" y="231031"/>
                  <a:pt x="7094" y="238125"/>
                  <a:pt x="15875" y="238125"/>
                </a:cubicBezTo>
                <a:lnTo>
                  <a:pt x="58886" y="238125"/>
                </a:lnTo>
                <a:cubicBezTo>
                  <a:pt x="56753" y="233263"/>
                  <a:pt x="55563" y="227905"/>
                  <a:pt x="55563" y="222250"/>
                </a:cubicBezTo>
                <a:lnTo>
                  <a:pt x="55563" y="214313"/>
                </a:lnTo>
                <a:cubicBezTo>
                  <a:pt x="55563" y="187920"/>
                  <a:pt x="65484" y="163810"/>
                  <a:pt x="81806" y="145554"/>
                </a:cubicBezTo>
                <a:cubicBezTo>
                  <a:pt x="76002" y="143818"/>
                  <a:pt x="69850" y="142875"/>
                  <a:pt x="63500" y="142875"/>
                </a:cubicBezTo>
                <a:cubicBezTo>
                  <a:pt x="28426" y="142875"/>
                  <a:pt x="0" y="171301"/>
                  <a:pt x="0" y="206375"/>
                </a:cubicBezTo>
                <a:close/>
                <a:moveTo>
                  <a:pt x="305594" y="79375"/>
                </a:moveTo>
                <a:cubicBezTo>
                  <a:pt x="305594" y="59661"/>
                  <a:pt x="289589" y="43656"/>
                  <a:pt x="269875" y="43656"/>
                </a:cubicBezTo>
                <a:cubicBezTo>
                  <a:pt x="250161" y="43656"/>
                  <a:pt x="234156" y="59661"/>
                  <a:pt x="234156" y="79375"/>
                </a:cubicBezTo>
                <a:cubicBezTo>
                  <a:pt x="234156" y="99089"/>
                  <a:pt x="250161" y="115094"/>
                  <a:pt x="269875" y="115094"/>
                </a:cubicBezTo>
                <a:cubicBezTo>
                  <a:pt x="289589" y="115094"/>
                  <a:pt x="305594" y="99089"/>
                  <a:pt x="305594" y="79375"/>
                </a:cubicBezTo>
                <a:close/>
                <a:moveTo>
                  <a:pt x="79375" y="214313"/>
                </a:moveTo>
                <a:lnTo>
                  <a:pt x="79375" y="222250"/>
                </a:lnTo>
                <a:cubicBezTo>
                  <a:pt x="79375" y="231031"/>
                  <a:pt x="86469" y="238125"/>
                  <a:pt x="95250" y="238125"/>
                </a:cubicBezTo>
                <a:lnTo>
                  <a:pt x="173038" y="238125"/>
                </a:lnTo>
                <a:cubicBezTo>
                  <a:pt x="169515" y="227409"/>
                  <a:pt x="169912" y="216098"/>
                  <a:pt x="178346" y="206375"/>
                </a:cubicBezTo>
                <a:cubicBezTo>
                  <a:pt x="171400" y="198338"/>
                  <a:pt x="168176" y="186680"/>
                  <a:pt x="172690" y="174972"/>
                </a:cubicBezTo>
                <a:cubicBezTo>
                  <a:pt x="175964" y="166489"/>
                  <a:pt x="180578" y="158552"/>
                  <a:pt x="186283" y="151507"/>
                </a:cubicBezTo>
                <a:cubicBezTo>
                  <a:pt x="188962" y="148233"/>
                  <a:pt x="192038" y="145703"/>
                  <a:pt x="195362" y="143867"/>
                </a:cubicBezTo>
                <a:cubicBezTo>
                  <a:pt x="184398" y="138162"/>
                  <a:pt x="171946" y="134938"/>
                  <a:pt x="158750" y="134938"/>
                </a:cubicBezTo>
                <a:cubicBezTo>
                  <a:pt x="114895" y="134938"/>
                  <a:pt x="79375" y="170458"/>
                  <a:pt x="79375" y="214313"/>
                </a:cubicBezTo>
                <a:close/>
                <a:moveTo>
                  <a:pt x="309860" y="192435"/>
                </a:moveTo>
                <a:cubicBezTo>
                  <a:pt x="312986" y="190649"/>
                  <a:pt x="314573" y="186928"/>
                  <a:pt x="313234" y="183505"/>
                </a:cubicBezTo>
                <a:cubicBezTo>
                  <a:pt x="310852" y="177354"/>
                  <a:pt x="307529" y="171549"/>
                  <a:pt x="303361" y="166439"/>
                </a:cubicBezTo>
                <a:cubicBezTo>
                  <a:pt x="301079" y="163612"/>
                  <a:pt x="297061" y="163116"/>
                  <a:pt x="293936" y="164951"/>
                </a:cubicBezTo>
                <a:cubicBezTo>
                  <a:pt x="283121" y="171202"/>
                  <a:pt x="269825" y="163562"/>
                  <a:pt x="269825" y="151011"/>
                </a:cubicBezTo>
                <a:cubicBezTo>
                  <a:pt x="269825" y="147389"/>
                  <a:pt x="267395" y="144165"/>
                  <a:pt x="263823" y="143619"/>
                </a:cubicBezTo>
                <a:cubicBezTo>
                  <a:pt x="257423" y="142627"/>
                  <a:pt x="250527" y="142627"/>
                  <a:pt x="244128" y="143619"/>
                </a:cubicBezTo>
                <a:cubicBezTo>
                  <a:pt x="240556" y="144165"/>
                  <a:pt x="238125" y="147389"/>
                  <a:pt x="238125" y="151011"/>
                </a:cubicBezTo>
                <a:cubicBezTo>
                  <a:pt x="238125" y="163512"/>
                  <a:pt x="224830" y="171202"/>
                  <a:pt x="214015" y="164951"/>
                </a:cubicBezTo>
                <a:cubicBezTo>
                  <a:pt x="210889" y="163165"/>
                  <a:pt x="206871" y="163661"/>
                  <a:pt x="204589" y="166439"/>
                </a:cubicBezTo>
                <a:cubicBezTo>
                  <a:pt x="200422" y="171549"/>
                  <a:pt x="197098" y="177354"/>
                  <a:pt x="194717" y="183505"/>
                </a:cubicBezTo>
                <a:cubicBezTo>
                  <a:pt x="193427" y="186879"/>
                  <a:pt x="194965" y="190599"/>
                  <a:pt x="198090" y="192385"/>
                </a:cubicBezTo>
                <a:cubicBezTo>
                  <a:pt x="208955" y="198636"/>
                  <a:pt x="208955" y="213965"/>
                  <a:pt x="198090" y="220266"/>
                </a:cubicBezTo>
                <a:cubicBezTo>
                  <a:pt x="194965" y="222052"/>
                  <a:pt x="193377" y="225772"/>
                  <a:pt x="194717" y="229146"/>
                </a:cubicBezTo>
                <a:cubicBezTo>
                  <a:pt x="197098" y="235297"/>
                  <a:pt x="200422" y="241102"/>
                  <a:pt x="204589" y="246211"/>
                </a:cubicBezTo>
                <a:cubicBezTo>
                  <a:pt x="206871" y="249039"/>
                  <a:pt x="210889" y="249535"/>
                  <a:pt x="214015" y="247700"/>
                </a:cubicBezTo>
                <a:cubicBezTo>
                  <a:pt x="224830" y="241449"/>
                  <a:pt x="238125" y="249138"/>
                  <a:pt x="238125" y="261640"/>
                </a:cubicBezTo>
                <a:cubicBezTo>
                  <a:pt x="238125" y="265261"/>
                  <a:pt x="240556" y="268486"/>
                  <a:pt x="244128" y="269032"/>
                </a:cubicBezTo>
                <a:cubicBezTo>
                  <a:pt x="250527" y="270024"/>
                  <a:pt x="257423" y="270024"/>
                  <a:pt x="263823" y="269032"/>
                </a:cubicBezTo>
                <a:cubicBezTo>
                  <a:pt x="267395" y="268486"/>
                  <a:pt x="269825" y="265261"/>
                  <a:pt x="269825" y="261640"/>
                </a:cubicBezTo>
                <a:cubicBezTo>
                  <a:pt x="269825" y="249138"/>
                  <a:pt x="283121" y="241449"/>
                  <a:pt x="293936" y="247700"/>
                </a:cubicBezTo>
                <a:cubicBezTo>
                  <a:pt x="297061" y="249486"/>
                  <a:pt x="301079" y="248989"/>
                  <a:pt x="303361" y="246211"/>
                </a:cubicBezTo>
                <a:cubicBezTo>
                  <a:pt x="307529" y="241102"/>
                  <a:pt x="310852" y="235297"/>
                  <a:pt x="313234" y="229146"/>
                </a:cubicBezTo>
                <a:cubicBezTo>
                  <a:pt x="314523" y="225772"/>
                  <a:pt x="312986" y="222052"/>
                  <a:pt x="309860" y="220266"/>
                </a:cubicBezTo>
                <a:cubicBezTo>
                  <a:pt x="298996" y="214015"/>
                  <a:pt x="298996" y="198686"/>
                  <a:pt x="309860" y="192385"/>
                </a:cubicBezTo>
                <a:close/>
                <a:moveTo>
                  <a:pt x="234156" y="206375"/>
                </a:moveTo>
                <a:cubicBezTo>
                  <a:pt x="234156" y="195423"/>
                  <a:pt x="243048" y="186531"/>
                  <a:pt x="254000" y="186531"/>
                </a:cubicBezTo>
                <a:cubicBezTo>
                  <a:pt x="264952" y="186531"/>
                  <a:pt x="273844" y="195423"/>
                  <a:pt x="273844" y="206375"/>
                </a:cubicBezTo>
                <a:cubicBezTo>
                  <a:pt x="273844" y="217327"/>
                  <a:pt x="264952" y="226219"/>
                  <a:pt x="254000" y="226219"/>
                </a:cubicBezTo>
                <a:cubicBezTo>
                  <a:pt x="243048" y="226219"/>
                  <a:pt x="234156" y="217327"/>
                  <a:pt x="234156" y="2063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3" name="Text 17"/>
          <p:cNvSpPr/>
          <p:nvPr/>
        </p:nvSpPr>
        <p:spPr>
          <a:xfrm>
            <a:off x="1333500" y="5557520"/>
            <a:ext cx="1028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综合评估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4" name="Text 18"/>
          <p:cNvSpPr/>
          <p:nvPr/>
        </p:nvSpPr>
        <p:spPr>
          <a:xfrm>
            <a:off x="863600" y="6014720"/>
            <a:ext cx="1064196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综合评估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是老年医学多学科团队进行老年人多重用药管理的重要环节，包括药物重整、药品宣教、用药教育、生活方式教育等。综合评估需要多学科团队的协作，共同为老年人制定最优的用药方案。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老年人用药评估的注意事项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1" name="Shape 19"/>
          <p:cNvSpPr/>
          <p:nvPr/>
        </p:nvSpPr>
        <p:spPr>
          <a:xfrm>
            <a:off x="508000" y="2667000"/>
            <a:ext cx="9048750" cy="3606800"/>
          </a:xfrm>
          <a:custGeom>
            <a:avLst/>
            <a:gdLst/>
            <a:ahLst/>
            <a:cxnLst/>
            <a:rect l="l" t="t" r="r" b="b"/>
            <a:pathLst>
              <a:path w="15240000" h="2438400">
                <a:moveTo>
                  <a:pt x="152400" y="0"/>
                </a:moveTo>
                <a:lnTo>
                  <a:pt x="15087600" y="0"/>
                </a:lnTo>
                <a:cubicBezTo>
                  <a:pt x="15171712" y="0"/>
                  <a:pt x="15240000" y="68288"/>
                  <a:pt x="15240000" y="152400"/>
                </a:cubicBezTo>
                <a:lnTo>
                  <a:pt x="15240000" y="2286000"/>
                </a:lnTo>
                <a:cubicBezTo>
                  <a:pt x="15240000" y="2370112"/>
                  <a:pt x="15171712" y="2438400"/>
                  <a:pt x="15087600" y="2438400"/>
                </a:cubicBezTo>
                <a:lnTo>
                  <a:pt x="152400" y="2438400"/>
                </a:lnTo>
                <a:cubicBezTo>
                  <a:pt x="68288" y="2438400"/>
                  <a:pt x="0" y="2370112"/>
                  <a:pt x="0" y="22860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5" name="Shape 20"/>
          <p:cNvSpPr/>
          <p:nvPr/>
        </p:nvSpPr>
        <p:spPr>
          <a:xfrm>
            <a:off x="793750" y="30480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27000" y="67469"/>
                </a:moveTo>
                <a:cubicBezTo>
                  <a:pt x="133598" y="67469"/>
                  <a:pt x="138906" y="72777"/>
                  <a:pt x="138906" y="79375"/>
                </a:cubicBezTo>
                <a:lnTo>
                  <a:pt x="138906" y="134938"/>
                </a:lnTo>
                <a:cubicBezTo>
                  <a:pt x="138906" y="141536"/>
                  <a:pt x="133598" y="146844"/>
                  <a:pt x="127000" y="146844"/>
                </a:cubicBezTo>
                <a:cubicBezTo>
                  <a:pt x="120402" y="146844"/>
                  <a:pt x="115094" y="141536"/>
                  <a:pt x="115094" y="134938"/>
                </a:cubicBezTo>
                <a:lnTo>
                  <a:pt x="115094" y="79375"/>
                </a:lnTo>
                <a:cubicBezTo>
                  <a:pt x="115094" y="72777"/>
                  <a:pt x="120402" y="67469"/>
                  <a:pt x="127000" y="67469"/>
                </a:cubicBezTo>
                <a:close/>
                <a:moveTo>
                  <a:pt x="113754" y="174625"/>
                </a:moveTo>
                <a:cubicBezTo>
                  <a:pt x="113453" y="169708"/>
                  <a:pt x="115905" y="165031"/>
                  <a:pt x="120120" y="162481"/>
                </a:cubicBezTo>
                <a:cubicBezTo>
                  <a:pt x="124334" y="159932"/>
                  <a:pt x="129616" y="159932"/>
                  <a:pt x="133831" y="162481"/>
                </a:cubicBezTo>
                <a:cubicBezTo>
                  <a:pt x="138045" y="165031"/>
                  <a:pt x="140497" y="169708"/>
                  <a:pt x="140196" y="174625"/>
                </a:cubicBezTo>
                <a:cubicBezTo>
                  <a:pt x="140497" y="179542"/>
                  <a:pt x="138045" y="184219"/>
                  <a:pt x="133831" y="186769"/>
                </a:cubicBezTo>
                <a:cubicBezTo>
                  <a:pt x="129616" y="189318"/>
                  <a:pt x="124334" y="189318"/>
                  <a:pt x="120120" y="186769"/>
                </a:cubicBezTo>
                <a:cubicBezTo>
                  <a:pt x="115905" y="184219"/>
                  <a:pt x="113453" y="179542"/>
                  <a:pt x="113754" y="17462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Text 22"/>
          <p:cNvSpPr/>
          <p:nvPr>
            <p:custDataLst>
              <p:tags r:id="rId1"/>
            </p:custDataLst>
          </p:nvPr>
        </p:nvSpPr>
        <p:spPr>
          <a:xfrm>
            <a:off x="762000" y="350520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全面评估</a:t>
            </a:r>
            <a:endParaRPr lang="en-US" sz="1600" dirty="0"/>
          </a:p>
        </p:txBody>
      </p:sp>
      <p:sp>
        <p:nvSpPr>
          <p:cNvPr id="25" name="Text 23"/>
          <p:cNvSpPr/>
          <p:nvPr>
            <p:custDataLst>
              <p:tags r:id="rId2"/>
            </p:custDataLst>
          </p:nvPr>
        </p:nvSpPr>
        <p:spPr>
          <a:xfrm>
            <a:off x="762000" y="386080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躯体、心理、社会三个维度</a:t>
            </a:r>
            <a:endParaRPr lang="en-US" sz="1600" dirty="0"/>
          </a:p>
        </p:txBody>
      </p:sp>
      <p:sp>
        <p:nvSpPr>
          <p:cNvPr id="26" name="Text 24"/>
          <p:cNvSpPr/>
          <p:nvPr>
            <p:custDataLst>
              <p:tags r:id="rId3"/>
            </p:custDataLst>
          </p:nvPr>
        </p:nvSpPr>
        <p:spPr>
          <a:xfrm>
            <a:off x="762000" y="513080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标准化</a:t>
            </a:r>
            <a:endParaRPr lang="en-US" sz="1600" dirty="0"/>
          </a:p>
        </p:txBody>
      </p:sp>
      <p:sp>
        <p:nvSpPr>
          <p:cNvPr id="27" name="Text 25"/>
          <p:cNvSpPr/>
          <p:nvPr>
            <p:custDataLst>
              <p:tags r:id="rId4"/>
            </p:custDataLst>
          </p:nvPr>
        </p:nvSpPr>
        <p:spPr>
          <a:xfrm>
            <a:off x="762000" y="548640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按照国家标准进行评估</a:t>
            </a:r>
            <a:endParaRPr lang="en-US" sz="1600" dirty="0"/>
          </a:p>
        </p:txBody>
      </p:sp>
      <p:sp>
        <p:nvSpPr>
          <p:cNvPr id="7" name="Text 26"/>
          <p:cNvSpPr/>
          <p:nvPr>
            <p:custDataLst>
              <p:tags r:id="rId5"/>
            </p:custDataLst>
          </p:nvPr>
        </p:nvSpPr>
        <p:spPr>
          <a:xfrm>
            <a:off x="5638800" y="437134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个体化</a:t>
            </a:r>
            <a:endParaRPr lang="en-US" sz="1600" dirty="0"/>
          </a:p>
        </p:txBody>
      </p:sp>
      <p:sp>
        <p:nvSpPr>
          <p:cNvPr id="8" name="Text 27"/>
          <p:cNvSpPr/>
          <p:nvPr>
            <p:custDataLst>
              <p:tags r:id="rId6"/>
            </p:custDataLst>
          </p:nvPr>
        </p:nvSpPr>
        <p:spPr>
          <a:xfrm>
            <a:off x="5638800" y="472694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考虑老年人的个体差异</a:t>
            </a:r>
            <a:endParaRPr lang="en-US" sz="1600" dirty="0"/>
          </a:p>
        </p:txBody>
      </p:sp>
      <p:sp>
        <p:nvSpPr>
          <p:cNvPr id="9" name="Text 28"/>
          <p:cNvSpPr/>
          <p:nvPr>
            <p:custDataLst>
              <p:tags r:id="rId7"/>
            </p:custDataLst>
          </p:nvPr>
        </p:nvSpPr>
        <p:spPr>
          <a:xfrm>
            <a:off x="762000" y="431800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多学科</a:t>
            </a:r>
            <a:endParaRPr lang="en-US" sz="1600" dirty="0"/>
          </a:p>
        </p:txBody>
      </p:sp>
      <p:sp>
        <p:nvSpPr>
          <p:cNvPr id="10" name="Text 29"/>
          <p:cNvSpPr/>
          <p:nvPr>
            <p:custDataLst>
              <p:tags r:id="rId8"/>
            </p:custDataLst>
          </p:nvPr>
        </p:nvSpPr>
        <p:spPr>
          <a:xfrm>
            <a:off x="762000" y="467360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医生、药师、护士协作</a:t>
            </a:r>
            <a:endParaRPr lang="en-US" sz="1600" dirty="0"/>
          </a:p>
        </p:txBody>
      </p:sp>
      <p:sp>
        <p:nvSpPr>
          <p:cNvPr id="11" name="Text 30"/>
          <p:cNvSpPr/>
          <p:nvPr>
            <p:custDataLst>
              <p:tags r:id="rId9"/>
            </p:custDataLst>
          </p:nvPr>
        </p:nvSpPr>
        <p:spPr>
          <a:xfrm>
            <a:off x="5626100" y="355600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动态性</a:t>
            </a:r>
            <a:endParaRPr lang="en-US" sz="1600" dirty="0"/>
          </a:p>
        </p:txBody>
      </p:sp>
      <p:sp>
        <p:nvSpPr>
          <p:cNvPr id="12" name="Text 31"/>
          <p:cNvSpPr/>
          <p:nvPr>
            <p:custDataLst>
              <p:tags r:id="rId10"/>
            </p:custDataLst>
          </p:nvPr>
        </p:nvSpPr>
        <p:spPr>
          <a:xfrm>
            <a:off x="5626100" y="391160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定期重复评估</a:t>
            </a:r>
            <a:endParaRPr lang="en-US" sz="1600" dirty="0"/>
          </a:p>
        </p:txBody>
      </p:sp>
      <p:sp>
        <p:nvSpPr>
          <p:cNvPr id="13" name="Text 32"/>
          <p:cNvSpPr/>
          <p:nvPr>
            <p:custDataLst>
              <p:tags r:id="rId11"/>
            </p:custDataLst>
          </p:nvPr>
        </p:nvSpPr>
        <p:spPr>
          <a:xfrm>
            <a:off x="5638800" y="5184140"/>
            <a:ext cx="48768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人文关怀</a:t>
            </a:r>
            <a:endParaRPr lang="en-US" sz="1600" dirty="0"/>
          </a:p>
        </p:txBody>
      </p:sp>
      <p:sp>
        <p:nvSpPr>
          <p:cNvPr id="35" name="Text 33"/>
          <p:cNvSpPr/>
          <p:nvPr>
            <p:custDataLst>
              <p:tags r:id="rId12"/>
            </p:custDataLst>
          </p:nvPr>
        </p:nvSpPr>
        <p:spPr>
          <a:xfrm>
            <a:off x="5638800" y="5539740"/>
            <a:ext cx="4864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尊重老年人的意愿和偏好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155700" y="2946400"/>
            <a:ext cx="14439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评估注意事项的核心要点</a:t>
            </a:r>
            <a:endParaRPr lang="en-US" sz="1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34349" y="3963182"/>
            <a:ext cx="5480575" cy="2677365"/>
            <a:chOff x="6095999" y="2119660"/>
            <a:chExt cx="5480575" cy="2677365"/>
          </a:xfrm>
        </p:grpSpPr>
        <p:sp>
          <p:nvSpPr>
            <p:cNvPr id="10" name="文本框 14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095999" y="2119660"/>
              <a:ext cx="5480575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老年人用药指导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>
                <p:custDataLst>
                  <p:tags r:id="rId3"/>
                </p:custDataLst>
              </p:nvPr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第四部分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8134349" y="2841472"/>
            <a:ext cx="944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en-US" altLang="zh-CN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00" y="5035550"/>
            <a:ext cx="8128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掌握老年人用药指导的基本原则和步骤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325120" y="2237740"/>
            <a:ext cx="15240000" cy="1193800"/>
          </a:xfrm>
          <a:custGeom>
            <a:avLst/>
            <a:gdLst/>
            <a:ahLst/>
            <a:cxnLst/>
            <a:rect l="l" t="t" r="r" b="b"/>
            <a:pathLst>
              <a:path w="15240000" h="1193800">
                <a:moveTo>
                  <a:pt x="152401" y="0"/>
                </a:moveTo>
                <a:lnTo>
                  <a:pt x="15087599" y="0"/>
                </a:lnTo>
                <a:cubicBezTo>
                  <a:pt x="15171768" y="0"/>
                  <a:pt x="15240000" y="68232"/>
                  <a:pt x="15240000" y="152401"/>
                </a:cubicBezTo>
                <a:lnTo>
                  <a:pt x="15240000" y="1041399"/>
                </a:lnTo>
                <a:cubicBezTo>
                  <a:pt x="15240000" y="1125568"/>
                  <a:pt x="15171768" y="1193800"/>
                  <a:pt x="15087599" y="1193800"/>
                </a:cubicBezTo>
                <a:lnTo>
                  <a:pt x="152401" y="1193800"/>
                </a:lnTo>
                <a:cubicBezTo>
                  <a:pt x="68232" y="1193800"/>
                  <a:pt x="0" y="1125568"/>
                  <a:pt x="0" y="1041399"/>
                </a:cubicBezTo>
                <a:lnTo>
                  <a:pt x="0" y="152401"/>
                </a:lnTo>
                <a:cubicBezTo>
                  <a:pt x="0" y="68288"/>
                  <a:pt x="68288" y="0"/>
                  <a:pt x="152401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5"/>
          <p:cNvSpPr/>
          <p:nvPr/>
        </p:nvSpPr>
        <p:spPr>
          <a:xfrm>
            <a:off x="560070" y="249174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68870" y="105519"/>
                </a:moveTo>
                <a:lnTo>
                  <a:pt x="129183" y="169019"/>
                </a:lnTo>
                <a:cubicBezTo>
                  <a:pt x="127099" y="172343"/>
                  <a:pt x="123527" y="174427"/>
                  <a:pt x="119608" y="174625"/>
                </a:cubicBezTo>
                <a:cubicBezTo>
                  <a:pt x="115689" y="174823"/>
                  <a:pt x="111919" y="173038"/>
                  <a:pt x="109587" y="169863"/>
                </a:cubicBezTo>
                <a:lnTo>
                  <a:pt x="85775" y="138113"/>
                </a:lnTo>
                <a:cubicBezTo>
                  <a:pt x="81806" y="132854"/>
                  <a:pt x="82897" y="125413"/>
                  <a:pt x="88156" y="121444"/>
                </a:cubicBezTo>
                <a:cubicBezTo>
                  <a:pt x="93414" y="117475"/>
                  <a:pt x="100856" y="118566"/>
                  <a:pt x="104825" y="123825"/>
                </a:cubicBezTo>
                <a:lnTo>
                  <a:pt x="118219" y="141684"/>
                </a:lnTo>
                <a:lnTo>
                  <a:pt x="148679" y="92918"/>
                </a:lnTo>
                <a:cubicBezTo>
                  <a:pt x="152152" y="87362"/>
                  <a:pt x="159494" y="85626"/>
                  <a:pt x="165100" y="89148"/>
                </a:cubicBezTo>
                <a:cubicBezTo>
                  <a:pt x="170706" y="92670"/>
                  <a:pt x="172393" y="99963"/>
                  <a:pt x="168870" y="10556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8" name="Text 6"/>
          <p:cNvSpPr/>
          <p:nvPr/>
        </p:nvSpPr>
        <p:spPr>
          <a:xfrm>
            <a:off x="947420" y="2440940"/>
            <a:ext cx="14541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受益原则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528320" y="2898140"/>
            <a:ext cx="149352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老年人用药必须</a:t>
            </a: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权衡利弊</a:t>
            </a: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，选择适合的药物，以确保用药对老年人有益。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71830" y="3867150"/>
            <a:ext cx="50800" cy="939800"/>
          </a:xfrm>
          <a:custGeom>
            <a:avLst/>
            <a:gdLst/>
            <a:ahLst/>
            <a:cxnLst/>
            <a:rect l="l" t="t" r="r" b="b"/>
            <a:pathLst>
              <a:path w="50800" h="939800">
                <a:moveTo>
                  <a:pt x="0" y="0"/>
                </a:moveTo>
                <a:lnTo>
                  <a:pt x="50800" y="0"/>
                </a:lnTo>
                <a:lnTo>
                  <a:pt x="50800" y="939800"/>
                </a:lnTo>
                <a:lnTo>
                  <a:pt x="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1" name="Shape 9"/>
          <p:cNvSpPr/>
          <p:nvPr/>
        </p:nvSpPr>
        <p:spPr>
          <a:xfrm>
            <a:off x="1002030" y="386715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2" name="Text 10"/>
          <p:cNvSpPr/>
          <p:nvPr/>
        </p:nvSpPr>
        <p:spPr>
          <a:xfrm>
            <a:off x="951230" y="3867150"/>
            <a:ext cx="609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662430" y="3943350"/>
            <a:ext cx="2400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要有明确的用药适应证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002030" y="447675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用药必须有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明确的医学指征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，不能盲目用药。对于没有明确适应证的药物，应及时停用。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671830" y="5010150"/>
            <a:ext cx="50800" cy="939800"/>
          </a:xfrm>
          <a:custGeom>
            <a:avLst/>
            <a:gdLst/>
            <a:ahLst/>
            <a:cxnLst/>
            <a:rect l="l" t="t" r="r" b="b"/>
            <a:pathLst>
              <a:path w="50800" h="939800">
                <a:moveTo>
                  <a:pt x="0" y="0"/>
                </a:moveTo>
                <a:lnTo>
                  <a:pt x="50800" y="0"/>
                </a:lnTo>
                <a:lnTo>
                  <a:pt x="50800" y="939800"/>
                </a:lnTo>
                <a:lnTo>
                  <a:pt x="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6" name="Shape 14"/>
          <p:cNvSpPr/>
          <p:nvPr/>
        </p:nvSpPr>
        <p:spPr>
          <a:xfrm>
            <a:off x="1002030" y="501015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951230" y="5010150"/>
            <a:ext cx="609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662430" y="5086350"/>
            <a:ext cx="2425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保证受益/风险比值 &gt; 1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02030" y="561975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要保证用药的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受益/风险比值 &gt; 1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。当有适应证但用药的受益/风险比值 &lt; 1 时，就不应给予药物治疗。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671830" y="6153150"/>
            <a:ext cx="50800" cy="939800"/>
          </a:xfrm>
          <a:custGeom>
            <a:avLst/>
            <a:gdLst/>
            <a:ahLst/>
            <a:cxnLst/>
            <a:rect l="l" t="t" r="r" b="b"/>
            <a:pathLst>
              <a:path w="50800" h="939800">
                <a:moveTo>
                  <a:pt x="0" y="0"/>
                </a:moveTo>
                <a:lnTo>
                  <a:pt x="50800" y="0"/>
                </a:lnTo>
                <a:lnTo>
                  <a:pt x="50800" y="939800"/>
                </a:lnTo>
                <a:lnTo>
                  <a:pt x="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1" name="Shape 19"/>
          <p:cNvSpPr/>
          <p:nvPr/>
        </p:nvSpPr>
        <p:spPr>
          <a:xfrm>
            <a:off x="1002030" y="615315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Text 20"/>
          <p:cNvSpPr/>
          <p:nvPr/>
        </p:nvSpPr>
        <p:spPr>
          <a:xfrm>
            <a:off x="951230" y="6153150"/>
            <a:ext cx="609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3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662430" y="6229350"/>
            <a:ext cx="3543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选择疗效确切且毒副作用小的药物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002030" y="676275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优先选择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疗效确切、毒副作用小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的药物，避免使用疗效不确切或潜在风险大的药物。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241300" y="8026400"/>
            <a:ext cx="7971155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40000"/>
              </a:lnSpc>
            </a:pPr>
            <a:r>
              <a:rPr lang="en-US" sz="16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受益原则是老年人用药的首要原则，确保每一种药物都能为老年人带来真正的益处</a:t>
            </a:r>
            <a:endParaRPr lang="en-US" sz="16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Shape 4"/>
          <p:cNvSpPr/>
          <p:nvPr/>
        </p:nvSpPr>
        <p:spPr>
          <a:xfrm>
            <a:off x="396240" y="1713230"/>
            <a:ext cx="15240000" cy="1613535"/>
          </a:xfrm>
          <a:custGeom>
            <a:avLst/>
            <a:gdLst/>
            <a:ahLst/>
            <a:cxnLst/>
            <a:rect l="l" t="t" r="r" b="b"/>
            <a:pathLst>
              <a:path w="15240000" h="1676400">
                <a:moveTo>
                  <a:pt x="152402" y="0"/>
                </a:moveTo>
                <a:lnTo>
                  <a:pt x="15087598" y="0"/>
                </a:lnTo>
                <a:cubicBezTo>
                  <a:pt x="15171768" y="0"/>
                  <a:pt x="15240000" y="68232"/>
                  <a:pt x="15240000" y="152402"/>
                </a:cubicBezTo>
                <a:lnTo>
                  <a:pt x="15240000" y="1523998"/>
                </a:lnTo>
                <a:cubicBezTo>
                  <a:pt x="15240000" y="1608168"/>
                  <a:pt x="15171768" y="1676400"/>
                  <a:pt x="15087598" y="1676400"/>
                </a:cubicBezTo>
                <a:lnTo>
                  <a:pt x="152402" y="1676400"/>
                </a:lnTo>
                <a:cubicBezTo>
                  <a:pt x="68232" y="1676400"/>
                  <a:pt x="0" y="1608168"/>
                  <a:pt x="0" y="15239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0" name="Text 5"/>
          <p:cNvSpPr/>
          <p:nvPr/>
        </p:nvSpPr>
        <p:spPr>
          <a:xfrm>
            <a:off x="599440" y="2043430"/>
            <a:ext cx="138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药物使用原则</a:t>
            </a:r>
            <a:endParaRPr lang="en-US" sz="1600" dirty="0"/>
          </a:p>
        </p:txBody>
      </p:sp>
      <p:sp>
        <p:nvSpPr>
          <p:cNvPr id="31" name="Text 6"/>
          <p:cNvSpPr/>
          <p:nvPr/>
        </p:nvSpPr>
        <p:spPr>
          <a:xfrm>
            <a:off x="599440" y="2500630"/>
            <a:ext cx="138049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药物合用越多，不良反应的发生率越高。</a:t>
            </a: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同时使用的药物少于5种，不良反应发生率为6%～8%；同时使用6～10种时，发生率升至40%；同时使用15～20种时，发生率升至70%～80%。</a:t>
            </a:r>
            <a:endParaRPr lang="en-US" sz="1600" dirty="0"/>
          </a:p>
        </p:txBody>
      </p:sp>
      <p:sp>
        <p:nvSpPr>
          <p:cNvPr id="32" name="Shape 7"/>
          <p:cNvSpPr/>
          <p:nvPr/>
        </p:nvSpPr>
        <p:spPr>
          <a:xfrm>
            <a:off x="14518640" y="1916430"/>
            <a:ext cx="914400" cy="1270000"/>
          </a:xfrm>
          <a:custGeom>
            <a:avLst/>
            <a:gdLst/>
            <a:ahLst/>
            <a:cxnLst/>
            <a:rect l="l" t="t" r="r" b="b"/>
            <a:pathLst>
              <a:path w="914400" h="1270000">
                <a:moveTo>
                  <a:pt x="101599" y="0"/>
                </a:moveTo>
                <a:lnTo>
                  <a:pt x="812801" y="0"/>
                </a:lnTo>
                <a:cubicBezTo>
                  <a:pt x="868913" y="0"/>
                  <a:pt x="914400" y="45487"/>
                  <a:pt x="914400" y="101599"/>
                </a:cubicBezTo>
                <a:lnTo>
                  <a:pt x="914400" y="1168401"/>
                </a:lnTo>
                <a:cubicBezTo>
                  <a:pt x="914400" y="1224513"/>
                  <a:pt x="868913" y="1270000"/>
                  <a:pt x="812801" y="1270000"/>
                </a:cubicBezTo>
                <a:lnTo>
                  <a:pt x="101599" y="1270000"/>
                </a:lnTo>
                <a:cubicBezTo>
                  <a:pt x="45487" y="1270000"/>
                  <a:pt x="0" y="1224513"/>
                  <a:pt x="0" y="1168401"/>
                </a:cubicBezTo>
                <a:lnTo>
                  <a:pt x="0" y="101599"/>
                </a:lnTo>
                <a:cubicBezTo>
                  <a:pt x="0" y="45525"/>
                  <a:pt x="45525" y="0"/>
                  <a:pt x="101599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3" name="Text 8"/>
          <p:cNvSpPr/>
          <p:nvPr/>
        </p:nvSpPr>
        <p:spPr>
          <a:xfrm>
            <a:off x="14575790" y="2068830"/>
            <a:ext cx="800100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00000"/>
              </a:lnSpc>
            </a:pPr>
            <a:r>
              <a:rPr lang="en-US" sz="30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≤5</a:t>
            </a:r>
            <a:endParaRPr lang="en-US" sz="1600" dirty="0"/>
          </a:p>
        </p:txBody>
      </p:sp>
      <p:sp>
        <p:nvSpPr>
          <p:cNvPr id="34" name="Text 9"/>
          <p:cNvSpPr/>
          <p:nvPr/>
        </p:nvSpPr>
        <p:spPr>
          <a:xfrm>
            <a:off x="14626590" y="2526030"/>
            <a:ext cx="698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种药物</a:t>
            </a:r>
            <a:endParaRPr lang="en-US" sz="1600" dirty="0"/>
          </a:p>
        </p:txBody>
      </p:sp>
      <p:sp>
        <p:nvSpPr>
          <p:cNvPr id="35" name="Text 10"/>
          <p:cNvSpPr/>
          <p:nvPr/>
        </p:nvSpPr>
        <p:spPr>
          <a:xfrm>
            <a:off x="14632940" y="2830830"/>
            <a:ext cx="6858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最佳选择</a:t>
            </a:r>
            <a:endParaRPr lang="en-US" sz="1600" dirty="0"/>
          </a:p>
        </p:txBody>
      </p:sp>
      <p:sp>
        <p:nvSpPr>
          <p:cNvPr id="36" name="Shape 11"/>
          <p:cNvSpPr/>
          <p:nvPr/>
        </p:nvSpPr>
        <p:spPr>
          <a:xfrm>
            <a:off x="389255" y="3428365"/>
            <a:ext cx="50800" cy="720000"/>
          </a:xfrm>
          <a:custGeom>
            <a:avLst/>
            <a:gdLst/>
            <a:ahLst/>
            <a:cxnLst/>
            <a:rect l="l" t="t" r="r" b="b"/>
            <a:pathLst>
              <a:path w="50800" h="1066800">
                <a:moveTo>
                  <a:pt x="0" y="0"/>
                </a:moveTo>
                <a:lnTo>
                  <a:pt x="50800" y="0"/>
                </a:lnTo>
                <a:lnTo>
                  <a:pt x="50800" y="1066800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37" name="Shape 12"/>
          <p:cNvSpPr/>
          <p:nvPr/>
        </p:nvSpPr>
        <p:spPr>
          <a:xfrm>
            <a:off x="719455" y="342836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8" name="Text 13"/>
          <p:cNvSpPr/>
          <p:nvPr/>
        </p:nvSpPr>
        <p:spPr>
          <a:xfrm>
            <a:off x="675005" y="3428365"/>
            <a:ext cx="4953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endParaRPr lang="en-US" sz="1600" dirty="0"/>
          </a:p>
        </p:txBody>
      </p:sp>
      <p:sp>
        <p:nvSpPr>
          <p:cNvPr id="39" name="Text 14"/>
          <p:cNvSpPr/>
          <p:nvPr/>
        </p:nvSpPr>
        <p:spPr>
          <a:xfrm>
            <a:off x="1278255" y="3479165"/>
            <a:ext cx="1727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了解药物的局限性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0" name="Text 15"/>
          <p:cNvSpPr/>
          <p:nvPr/>
        </p:nvSpPr>
        <p:spPr>
          <a:xfrm>
            <a:off x="719455" y="3707765"/>
            <a:ext cx="117094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许多老年疾病没有对应的治疗药物或者药物治疗无效，若仍坚持多药合用，药物的不良反应对老年人的危害大于疾病本身，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应避免使用此类药物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1" name="Shape 16"/>
          <p:cNvSpPr/>
          <p:nvPr/>
        </p:nvSpPr>
        <p:spPr>
          <a:xfrm>
            <a:off x="389255" y="4479925"/>
            <a:ext cx="50800" cy="720000"/>
          </a:xfrm>
          <a:custGeom>
            <a:avLst/>
            <a:gdLst/>
            <a:ahLst/>
            <a:cxnLst/>
            <a:rect l="l" t="t" r="r" b="b"/>
            <a:pathLst>
              <a:path w="50800" h="1066800">
                <a:moveTo>
                  <a:pt x="0" y="0"/>
                </a:moveTo>
                <a:lnTo>
                  <a:pt x="50800" y="0"/>
                </a:lnTo>
                <a:lnTo>
                  <a:pt x="50800" y="1066800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42" name="Shape 17"/>
          <p:cNvSpPr/>
          <p:nvPr/>
        </p:nvSpPr>
        <p:spPr>
          <a:xfrm>
            <a:off x="719455" y="447992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43" name="Text 18"/>
          <p:cNvSpPr/>
          <p:nvPr/>
        </p:nvSpPr>
        <p:spPr>
          <a:xfrm>
            <a:off x="675005" y="4479925"/>
            <a:ext cx="4953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endParaRPr lang="en-US" sz="1600" dirty="0"/>
          </a:p>
        </p:txBody>
      </p:sp>
      <p:sp>
        <p:nvSpPr>
          <p:cNvPr id="44" name="Text 19"/>
          <p:cNvSpPr/>
          <p:nvPr/>
        </p:nvSpPr>
        <p:spPr>
          <a:xfrm>
            <a:off x="1278255" y="4530725"/>
            <a:ext cx="3149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抓主要矛盾，选择主要的治疗药物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5" name="Text 20"/>
          <p:cNvSpPr/>
          <p:nvPr/>
        </p:nvSpPr>
        <p:spPr>
          <a:xfrm>
            <a:off x="719455" y="4773295"/>
            <a:ext cx="10108565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应具体分析老年人的病情，明确治疗目标，凡是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疗效不确切、耐受性差、非医嘱指导下使用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的药物，可考虑终止使用。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8" name="Shape 21"/>
          <p:cNvSpPr/>
          <p:nvPr/>
        </p:nvSpPr>
        <p:spPr>
          <a:xfrm>
            <a:off x="389255" y="5424805"/>
            <a:ext cx="50800" cy="1066800"/>
          </a:xfrm>
          <a:custGeom>
            <a:avLst/>
            <a:gdLst/>
            <a:ahLst/>
            <a:cxnLst/>
            <a:rect l="l" t="t" r="r" b="b"/>
            <a:pathLst>
              <a:path w="50800" h="1066800">
                <a:moveTo>
                  <a:pt x="0" y="0"/>
                </a:moveTo>
                <a:lnTo>
                  <a:pt x="50800" y="0"/>
                </a:lnTo>
                <a:lnTo>
                  <a:pt x="50800" y="1066800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9" name="Shape 22"/>
          <p:cNvSpPr/>
          <p:nvPr/>
        </p:nvSpPr>
        <p:spPr>
          <a:xfrm>
            <a:off x="719455" y="542480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0" name="Text 23"/>
          <p:cNvSpPr/>
          <p:nvPr/>
        </p:nvSpPr>
        <p:spPr>
          <a:xfrm>
            <a:off x="675005" y="5424805"/>
            <a:ext cx="4953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endParaRPr lang="en-US" sz="1600" dirty="0"/>
          </a:p>
        </p:txBody>
      </p:sp>
      <p:sp>
        <p:nvSpPr>
          <p:cNvPr id="51" name="Text 24"/>
          <p:cNvSpPr/>
          <p:nvPr/>
        </p:nvSpPr>
        <p:spPr>
          <a:xfrm>
            <a:off x="1278255" y="5475605"/>
            <a:ext cx="27432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选择具有兼顾治疗作用的药物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2" name="Text 25"/>
          <p:cNvSpPr/>
          <p:nvPr/>
        </p:nvSpPr>
        <p:spPr>
          <a:xfrm>
            <a:off x="719455" y="5887720"/>
            <a:ext cx="93726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例如，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β受体激动剂或通道阻滞药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，可用于合并患有高血压病和心绞痛的老年人；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α受体拮抗药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可用于合并患有高血压病和前列腺增生的老年人，这样可以减少用药的数量和剂量。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3" name="Shape 26"/>
          <p:cNvSpPr/>
          <p:nvPr/>
        </p:nvSpPr>
        <p:spPr>
          <a:xfrm>
            <a:off x="389255" y="6657975"/>
            <a:ext cx="50800" cy="720000"/>
          </a:xfrm>
          <a:custGeom>
            <a:avLst/>
            <a:gdLst/>
            <a:ahLst/>
            <a:cxnLst/>
            <a:rect l="l" t="t" r="r" b="b"/>
            <a:pathLst>
              <a:path w="50800" h="1066800">
                <a:moveTo>
                  <a:pt x="0" y="0"/>
                </a:moveTo>
                <a:lnTo>
                  <a:pt x="50800" y="0"/>
                </a:lnTo>
                <a:lnTo>
                  <a:pt x="50800" y="1066800"/>
                </a:lnTo>
                <a:lnTo>
                  <a:pt x="0" y="10668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54" name="Shape 27"/>
          <p:cNvSpPr/>
          <p:nvPr/>
        </p:nvSpPr>
        <p:spPr>
          <a:xfrm>
            <a:off x="719455" y="6657975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55" name="Text 28"/>
          <p:cNvSpPr/>
          <p:nvPr/>
        </p:nvSpPr>
        <p:spPr>
          <a:xfrm>
            <a:off x="675005" y="6657975"/>
            <a:ext cx="4953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</a:t>
            </a:r>
            <a:endParaRPr lang="en-US" sz="1600" dirty="0"/>
          </a:p>
        </p:txBody>
      </p:sp>
      <p:sp>
        <p:nvSpPr>
          <p:cNvPr id="56" name="Text 29"/>
          <p:cNvSpPr/>
          <p:nvPr/>
        </p:nvSpPr>
        <p:spPr>
          <a:xfrm>
            <a:off x="1278255" y="6708775"/>
            <a:ext cx="15240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重视非药物疗法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7" name="Text 30"/>
          <p:cNvSpPr/>
          <p:nvPr/>
        </p:nvSpPr>
        <p:spPr>
          <a:xfrm>
            <a:off x="719455" y="6984365"/>
            <a:ext cx="93726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这是有效的基础治疗手段。早期使用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饮食疗法、适当运动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等非药物治疗方式即可较好地控制老年糖尿病患者的血糖。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58" name="Shape 32"/>
          <p:cNvSpPr/>
          <p:nvPr/>
        </p:nvSpPr>
        <p:spPr>
          <a:xfrm>
            <a:off x="397669" y="7992745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9" name="Text 33"/>
          <p:cNvSpPr/>
          <p:nvPr/>
        </p:nvSpPr>
        <p:spPr>
          <a:xfrm>
            <a:off x="-3022600" y="7941945"/>
            <a:ext cx="14693900" cy="279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40000"/>
              </a:lnSpc>
            </a:pPr>
            <a:r>
              <a:rPr lang="en-US" sz="1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核心提示：</a:t>
            </a:r>
            <a:r>
              <a:rPr lang="en-US" sz="14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老年人同时用药最好不超过5种，在确保疗效的前提下，尽量减少用药种类和剂量</a:t>
            </a:r>
            <a:endParaRPr lang="en-US" sz="14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7620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Shape 4"/>
          <p:cNvSpPr/>
          <p:nvPr/>
        </p:nvSpPr>
        <p:spPr>
          <a:xfrm>
            <a:off x="396240" y="1713230"/>
            <a:ext cx="15153640" cy="974090"/>
          </a:xfrm>
          <a:custGeom>
            <a:avLst/>
            <a:gdLst/>
            <a:ahLst/>
            <a:cxnLst/>
            <a:rect l="l" t="t" r="r" b="b"/>
            <a:pathLst>
              <a:path w="15240000" h="1676400">
                <a:moveTo>
                  <a:pt x="152402" y="0"/>
                </a:moveTo>
                <a:lnTo>
                  <a:pt x="15087598" y="0"/>
                </a:lnTo>
                <a:cubicBezTo>
                  <a:pt x="15171768" y="0"/>
                  <a:pt x="15240000" y="68232"/>
                  <a:pt x="15240000" y="152402"/>
                </a:cubicBezTo>
                <a:lnTo>
                  <a:pt x="15240000" y="1523998"/>
                </a:lnTo>
                <a:cubicBezTo>
                  <a:pt x="15240000" y="1608168"/>
                  <a:pt x="15171768" y="1676400"/>
                  <a:pt x="15087598" y="1676400"/>
                </a:cubicBezTo>
                <a:lnTo>
                  <a:pt x="152402" y="1676400"/>
                </a:lnTo>
                <a:cubicBezTo>
                  <a:pt x="68232" y="1676400"/>
                  <a:pt x="0" y="1608168"/>
                  <a:pt x="0" y="15239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0" name="Text 5"/>
          <p:cNvSpPr/>
          <p:nvPr/>
        </p:nvSpPr>
        <p:spPr>
          <a:xfrm>
            <a:off x="599440" y="2043430"/>
            <a:ext cx="138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小剂量原则</a:t>
            </a:r>
            <a:endParaRPr lang="en-US" sz="2000" b="1" dirty="0">
              <a:solidFill>
                <a:srgbClr val="FFFFFF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58" name="Shape 32"/>
          <p:cNvSpPr/>
          <p:nvPr/>
        </p:nvSpPr>
        <p:spPr>
          <a:xfrm>
            <a:off x="810419" y="7992745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9" name="Text 33"/>
          <p:cNvSpPr/>
          <p:nvPr/>
        </p:nvSpPr>
        <p:spPr>
          <a:xfrm>
            <a:off x="1092200" y="8037830"/>
            <a:ext cx="14693900" cy="279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sz="1400" b="1" dirty="0"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例外情况：</a:t>
            </a:r>
            <a:r>
              <a:rPr lang="en-US" sz="1400" dirty="0"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维生素、微量元素和消化酶类等药物可以使用成人剂量</a:t>
            </a:r>
            <a:endParaRPr lang="en-US" sz="14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9460" y="321183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9460" y="4481830"/>
            <a:ext cx="50800" cy="108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7715" y="5802630"/>
            <a:ext cx="50800" cy="972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1184910" y="341884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原则说明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84910" y="3824605"/>
            <a:ext cx="9185275" cy="15303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由于新陈代谢变慢，老年人用药使用成人剂量时，会导致药物的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毒副作用增加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184910" y="4449445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剂量标准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184910" y="4868545"/>
            <a:ext cx="12446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60岁以上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3005455" y="4868545"/>
            <a:ext cx="155575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成人量的3/4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1184910" y="5173345"/>
            <a:ext cx="14732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80岁以上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3044190" y="5173345"/>
            <a:ext cx="1532255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成人量的1/2</a:t>
            </a:r>
            <a:endParaRPr 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1184910" y="576707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起始剂量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184910" y="6071870"/>
            <a:ext cx="80010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对于大多数药物来说，老年患者开始用药应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从小剂量（成年人剂量的1/4～1/3）开始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，根据具体情况和临床反应缓慢增量。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578610" y="6927850"/>
            <a:ext cx="6743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259965" y="5029200"/>
            <a:ext cx="7454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259965" y="5354955"/>
            <a:ext cx="7454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等线 Light" panose="02010600030101010101" charset="-122"/>
                <a:ea typeface="等线 Light" panose="02010600030101010101" charset="-122"/>
                <a:cs typeface="Noto Sans SC" panose="020B0200000000000000" pitchFamily="34" charset="-120"/>
              </a:rPr>
              <a:t>导入案例</a:t>
            </a:r>
            <a:endParaRPr lang="en-US" sz="1600" dirty="0">
              <a:latin typeface="等线 Light" panose="02010600030101010101" charset="-122"/>
              <a:ea typeface="等线 Light" panose="02010600030101010101" charset="-122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8000" y="1625600"/>
            <a:ext cx="15392400" cy="406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2400" dirty="0">
                <a:solidFill>
                  <a:schemeClr val="tx1">
                    <a:alpha val="7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pitchFamily="34" charset="-120"/>
              </a:rPr>
              <a:t>张大爷的用药困境</a:t>
            </a:r>
            <a:endParaRPr lang="en-US" sz="2400" dirty="0">
              <a:solidFill>
                <a:schemeClr val="tx1">
                  <a:alpha val="7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pitchFamily="34" charset="-120"/>
            </a:endParaRPr>
          </a:p>
        </p:txBody>
      </p:sp>
      <p:sp>
        <p:nvSpPr>
          <p:cNvPr id="6" name="Shape 3"/>
          <p:cNvSpPr/>
          <p:nvPr/>
        </p:nvSpPr>
        <p:spPr>
          <a:xfrm flipV="1">
            <a:off x="518160" y="2166620"/>
            <a:ext cx="242824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Shape 4"/>
          <p:cNvSpPr/>
          <p:nvPr>
            <p:custDataLst>
              <p:tags r:id="rId2"/>
            </p:custDataLst>
          </p:nvPr>
        </p:nvSpPr>
        <p:spPr>
          <a:xfrm>
            <a:off x="3983990" y="565785"/>
            <a:ext cx="11845290" cy="3639185"/>
          </a:xfrm>
          <a:custGeom>
            <a:avLst/>
            <a:gdLst/>
            <a:ahLst/>
            <a:cxnLst/>
            <a:rect l="l" t="t" r="r" b="b"/>
            <a:pathLst>
              <a:path w="10871200" h="1625600">
                <a:moveTo>
                  <a:pt x="152400" y="0"/>
                </a:moveTo>
                <a:lnTo>
                  <a:pt x="10718800" y="0"/>
                </a:lnTo>
                <a:cubicBezTo>
                  <a:pt x="10802912" y="0"/>
                  <a:pt x="10871200" y="68288"/>
                  <a:pt x="10871200" y="152400"/>
                </a:cubicBezTo>
                <a:lnTo>
                  <a:pt x="10871200" y="1473200"/>
                </a:lnTo>
                <a:cubicBezTo>
                  <a:pt x="10871200" y="1557312"/>
                  <a:pt x="10802912" y="1625600"/>
                  <a:pt x="10718800" y="1625600"/>
                </a:cubicBezTo>
                <a:lnTo>
                  <a:pt x="152400" y="1625600"/>
                </a:lnTo>
                <a:cubicBezTo>
                  <a:pt x="68288" y="1625600"/>
                  <a:pt x="0" y="1557312"/>
                  <a:pt x="0" y="14732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FFFFF">
              <a:alpha val="94902"/>
            </a:srgbClr>
          </a:solidFill>
          <a:effectLst>
            <a:outerShdw blurRad="190500" dist="1270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0" name="Text 7"/>
          <p:cNvSpPr/>
          <p:nvPr>
            <p:custDataLst>
              <p:tags r:id="rId3"/>
            </p:custDataLst>
          </p:nvPr>
        </p:nvSpPr>
        <p:spPr>
          <a:xfrm>
            <a:off x="4225290" y="862965"/>
            <a:ext cx="1100201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患者基本信息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1" name="Text 8"/>
          <p:cNvSpPr/>
          <p:nvPr>
            <p:custDataLst>
              <p:tags r:id="rId4"/>
            </p:custDataLst>
          </p:nvPr>
        </p:nvSpPr>
        <p:spPr>
          <a:xfrm>
            <a:off x="4225290" y="1320165"/>
            <a:ext cx="1126744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张大爷，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75岁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，退休工程师，患有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高血压、糖尿病、高血脂和关节炎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等慢性疾病，长期服用多种药物（</a:t>
            </a:r>
            <a:r>
              <a:rPr lang="en-US" sz="1600" dirty="0">
                <a:solidFill>
                  <a:schemeClr val="tx1"/>
                </a:solidFill>
                <a:highlight>
                  <a:srgbClr val="C89F90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10种中药、4种西药 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）。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1"/>
          <p:cNvSpPr/>
          <p:nvPr>
            <p:custDataLst>
              <p:tags r:id="rId5"/>
            </p:custDataLst>
          </p:nvPr>
        </p:nvSpPr>
        <p:spPr>
          <a:xfrm>
            <a:off x="4225290" y="1980565"/>
            <a:ext cx="11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当前症状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5" name="Text 12"/>
          <p:cNvSpPr/>
          <p:nvPr>
            <p:custDataLst>
              <p:tags r:id="rId6"/>
            </p:custDataLst>
          </p:nvPr>
        </p:nvSpPr>
        <p:spPr>
          <a:xfrm>
            <a:off x="4225290" y="2439035"/>
            <a:ext cx="10464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连续服用止痛药一周后出现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头晕乏力、气喘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等症状，且</a:t>
            </a:r>
            <a:r>
              <a:rPr lang="en-US" sz="1600" dirty="0">
                <a:solidFill>
                  <a:schemeClr val="tx1"/>
                </a:solidFill>
                <a:highlight>
                  <a:srgbClr val="C89F90">
                    <a:alpha val="3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大便呈黑色 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。医生初步判断为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胃溃疡出血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15"/>
          <p:cNvSpPr/>
          <p:nvPr>
            <p:custDataLst>
              <p:tags r:id="rId7"/>
            </p:custDataLst>
          </p:nvPr>
        </p:nvSpPr>
        <p:spPr>
          <a:xfrm>
            <a:off x="4225290" y="3098165"/>
            <a:ext cx="11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用药风险</a:t>
            </a:r>
            <a:endParaRPr lang="en-US" sz="20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19" name="Text 16"/>
          <p:cNvSpPr/>
          <p:nvPr>
            <p:custDataLst>
              <p:tags r:id="rId8"/>
            </p:custDataLst>
          </p:nvPr>
        </p:nvSpPr>
        <p:spPr>
          <a:xfrm>
            <a:off x="4225290" y="3530600"/>
            <a:ext cx="104648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长期使用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质子泵抑制剂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，增加了感染、骨质疏松及脆性骨折的风险。由于药物种类繁多，张大爷经常感到</a:t>
            </a: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焦虑</a:t>
            </a:r>
            <a:r>
              <a:rPr lang="en-US" sz="1600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885305" y="5055235"/>
            <a:ext cx="4740910" cy="4013200"/>
            <a:chOff x="17462" y="8440"/>
            <a:chExt cx="7466" cy="6320"/>
          </a:xfrm>
        </p:grpSpPr>
        <p:sp>
          <p:nvSpPr>
            <p:cNvPr id="20" name="Shape 17"/>
            <p:cNvSpPr/>
            <p:nvPr/>
          </p:nvSpPr>
          <p:spPr>
            <a:xfrm>
              <a:off x="17462" y="8440"/>
              <a:ext cx="7466" cy="5839"/>
            </a:xfrm>
            <a:custGeom>
              <a:avLst/>
              <a:gdLst/>
              <a:ahLst/>
              <a:cxnLst/>
              <a:rect l="l" t="t" r="r" b="b"/>
              <a:pathLst>
                <a:path w="4064000" h="6096000">
                  <a:moveTo>
                    <a:pt x="152400" y="0"/>
                  </a:moveTo>
                  <a:lnTo>
                    <a:pt x="3911600" y="0"/>
                  </a:lnTo>
                  <a:cubicBezTo>
                    <a:pt x="3995712" y="0"/>
                    <a:pt x="4064000" y="68288"/>
                    <a:pt x="4064000" y="152400"/>
                  </a:cubicBezTo>
                  <a:lnTo>
                    <a:pt x="4064000" y="5943600"/>
                  </a:lnTo>
                  <a:cubicBezTo>
                    <a:pt x="4064000" y="6027712"/>
                    <a:pt x="3995712" y="6096000"/>
                    <a:pt x="3911600" y="6096000"/>
                  </a:cubicBezTo>
                  <a:lnTo>
                    <a:pt x="152400" y="6096000"/>
                  </a:lnTo>
                  <a:cubicBezTo>
                    <a:pt x="68288" y="6096000"/>
                    <a:pt x="0" y="6027712"/>
                    <a:pt x="0" y="5943600"/>
                  </a:cubicBezTo>
                  <a:lnTo>
                    <a:pt x="0" y="152400"/>
                  </a:lnTo>
                  <a:cubicBezTo>
                    <a:pt x="0" y="68288"/>
                    <a:pt x="68288" y="0"/>
                    <a:pt x="152400" y="0"/>
                  </a:cubicBezTo>
                  <a:close/>
                </a:path>
              </a:pathLst>
            </a:custGeom>
            <a:solidFill>
              <a:srgbClr val="91373F"/>
            </a:solidFill>
            <a:effectLst>
              <a:outerShdw blurRad="190500" dist="127000" dir="5400000" algn="bl" rotWithShape="0">
                <a:srgbClr val="000000">
                  <a:alpha val="10196"/>
                </a:srgbClr>
              </a:outerShdw>
            </a:effectLst>
          </p:spPr>
        </p:sp>
        <p:sp>
          <p:nvSpPr>
            <p:cNvPr id="21" name="Shape 18"/>
            <p:cNvSpPr/>
            <p:nvPr/>
          </p:nvSpPr>
          <p:spPr>
            <a:xfrm>
              <a:off x="18239" y="8700"/>
              <a:ext cx="400" cy="400"/>
            </a:xfrm>
            <a:custGeom>
              <a:avLst/>
              <a:gdLst/>
              <a:ahLst/>
              <a:cxnLst/>
              <a:rect l="l" t="t" r="r" b="b"/>
              <a:pathLst>
                <a:path w="254000" h="254000">
                  <a:moveTo>
                    <a:pt x="59531" y="27781"/>
                  </a:moveTo>
                  <a:cubicBezTo>
                    <a:pt x="59531" y="12452"/>
                    <a:pt x="71983" y="0"/>
                    <a:pt x="87313" y="0"/>
                  </a:cubicBezTo>
                  <a:lnTo>
                    <a:pt x="99219" y="0"/>
                  </a:lnTo>
                  <a:cubicBezTo>
                    <a:pt x="108000" y="0"/>
                    <a:pt x="115094" y="7094"/>
                    <a:pt x="115094" y="15875"/>
                  </a:cubicBezTo>
                  <a:lnTo>
                    <a:pt x="115094" y="238125"/>
                  </a:lnTo>
                  <a:cubicBezTo>
                    <a:pt x="115094" y="246906"/>
                    <a:pt x="108000" y="254000"/>
                    <a:pt x="99219" y="254000"/>
                  </a:cubicBezTo>
                  <a:lnTo>
                    <a:pt x="83344" y="254000"/>
                  </a:lnTo>
                  <a:cubicBezTo>
                    <a:pt x="68560" y="254000"/>
                    <a:pt x="56108" y="243880"/>
                    <a:pt x="52586" y="230188"/>
                  </a:cubicBezTo>
                  <a:cubicBezTo>
                    <a:pt x="52239" y="230188"/>
                    <a:pt x="51941" y="230188"/>
                    <a:pt x="51594" y="230188"/>
                  </a:cubicBezTo>
                  <a:cubicBezTo>
                    <a:pt x="29666" y="230188"/>
                    <a:pt x="11906" y="212427"/>
                    <a:pt x="11906" y="190500"/>
                  </a:cubicBezTo>
                  <a:cubicBezTo>
                    <a:pt x="11906" y="181570"/>
                    <a:pt x="14883" y="173335"/>
                    <a:pt x="19844" y="166688"/>
                  </a:cubicBezTo>
                  <a:cubicBezTo>
                    <a:pt x="10220" y="159445"/>
                    <a:pt x="3969" y="147935"/>
                    <a:pt x="3969" y="134938"/>
                  </a:cubicBezTo>
                  <a:cubicBezTo>
                    <a:pt x="3969" y="119608"/>
                    <a:pt x="12700" y="106263"/>
                    <a:pt x="25400" y="99665"/>
                  </a:cubicBezTo>
                  <a:cubicBezTo>
                    <a:pt x="21878" y="93712"/>
                    <a:pt x="19844" y="86767"/>
                    <a:pt x="19844" y="79375"/>
                  </a:cubicBezTo>
                  <a:cubicBezTo>
                    <a:pt x="19844" y="57448"/>
                    <a:pt x="37604" y="39688"/>
                    <a:pt x="59531" y="39688"/>
                  </a:cubicBezTo>
                  <a:lnTo>
                    <a:pt x="59531" y="27781"/>
                  </a:lnTo>
                  <a:close/>
                  <a:moveTo>
                    <a:pt x="194469" y="27781"/>
                  </a:moveTo>
                  <a:lnTo>
                    <a:pt x="194469" y="39688"/>
                  </a:lnTo>
                  <a:cubicBezTo>
                    <a:pt x="216396" y="39688"/>
                    <a:pt x="234156" y="57448"/>
                    <a:pt x="234156" y="79375"/>
                  </a:cubicBezTo>
                  <a:cubicBezTo>
                    <a:pt x="234156" y="86816"/>
                    <a:pt x="232122" y="93762"/>
                    <a:pt x="228600" y="99665"/>
                  </a:cubicBezTo>
                  <a:cubicBezTo>
                    <a:pt x="241350" y="106263"/>
                    <a:pt x="250031" y="119559"/>
                    <a:pt x="250031" y="134938"/>
                  </a:cubicBezTo>
                  <a:cubicBezTo>
                    <a:pt x="250031" y="147935"/>
                    <a:pt x="243780" y="159445"/>
                    <a:pt x="234156" y="166688"/>
                  </a:cubicBezTo>
                  <a:cubicBezTo>
                    <a:pt x="239117" y="173335"/>
                    <a:pt x="242094" y="181570"/>
                    <a:pt x="242094" y="190500"/>
                  </a:cubicBezTo>
                  <a:cubicBezTo>
                    <a:pt x="242094" y="212427"/>
                    <a:pt x="224334" y="230188"/>
                    <a:pt x="202406" y="230188"/>
                  </a:cubicBezTo>
                  <a:cubicBezTo>
                    <a:pt x="202059" y="230188"/>
                    <a:pt x="201761" y="230188"/>
                    <a:pt x="201414" y="230188"/>
                  </a:cubicBezTo>
                  <a:cubicBezTo>
                    <a:pt x="197892" y="243880"/>
                    <a:pt x="185440" y="254000"/>
                    <a:pt x="170656" y="254000"/>
                  </a:cubicBezTo>
                  <a:lnTo>
                    <a:pt x="154781" y="254000"/>
                  </a:lnTo>
                  <a:cubicBezTo>
                    <a:pt x="146000" y="254000"/>
                    <a:pt x="138906" y="246906"/>
                    <a:pt x="138906" y="238125"/>
                  </a:cubicBezTo>
                  <a:lnTo>
                    <a:pt x="138906" y="15875"/>
                  </a:lnTo>
                  <a:cubicBezTo>
                    <a:pt x="138906" y="7094"/>
                    <a:pt x="146000" y="0"/>
                    <a:pt x="154781" y="0"/>
                  </a:cubicBezTo>
                  <a:lnTo>
                    <a:pt x="166688" y="0"/>
                  </a:lnTo>
                  <a:cubicBezTo>
                    <a:pt x="182017" y="0"/>
                    <a:pt x="194469" y="12452"/>
                    <a:pt x="194469" y="27781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2" name="Text 19"/>
            <p:cNvSpPr/>
            <p:nvPr/>
          </p:nvSpPr>
          <p:spPr>
            <a:xfrm>
              <a:off x="18929" y="8521"/>
              <a:ext cx="300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20000"/>
                </a:lnSpc>
              </a:pPr>
              <a:r>
                <a:rPr lang="en-US" sz="2000" b="1" dirty="0">
                  <a:solidFill>
                    <a:srgbClr val="FFFFFF"/>
                  </a:solidFill>
                  <a:latin typeface="Noto Sans SC" panose="020B0200000000000000" pitchFamily="34" charset="-122"/>
                  <a:ea typeface="Noto Sans SC" panose="020B0200000000000000" pitchFamily="34" charset="-122"/>
                  <a:cs typeface="Noto Sans SC" panose="020B0200000000000000" pitchFamily="34" charset="-120"/>
                </a:rPr>
                <a:t>认知与心理状况</a:t>
              </a:r>
              <a:endParaRPr lang="en-US" sz="1600" dirty="0"/>
            </a:p>
          </p:txBody>
        </p:sp>
        <p:sp>
          <p:nvSpPr>
            <p:cNvPr id="23" name="Shape 20"/>
            <p:cNvSpPr/>
            <p:nvPr/>
          </p:nvSpPr>
          <p:spPr>
            <a:xfrm>
              <a:off x="18229" y="9600"/>
              <a:ext cx="320" cy="32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101600" y="203200"/>
                  </a:moveTo>
                  <a:cubicBezTo>
                    <a:pt x="157675" y="203200"/>
                    <a:pt x="203200" y="157675"/>
                    <a:pt x="203200" y="101600"/>
                  </a:cubicBezTo>
                  <a:cubicBezTo>
                    <a:pt x="203200" y="45525"/>
                    <a:pt x="157675" y="0"/>
                    <a:pt x="101600" y="0"/>
                  </a:cubicBezTo>
                  <a:cubicBezTo>
                    <a:pt x="45525" y="0"/>
                    <a:pt x="0" y="45525"/>
                    <a:pt x="0" y="101600"/>
                  </a:cubicBezTo>
                  <a:cubicBezTo>
                    <a:pt x="0" y="157675"/>
                    <a:pt x="45525" y="203200"/>
                    <a:pt x="101600" y="203200"/>
                  </a:cubicBezTo>
                  <a:close/>
                  <a:moveTo>
                    <a:pt x="135096" y="84415"/>
                  </a:moveTo>
                  <a:lnTo>
                    <a:pt x="103346" y="135215"/>
                  </a:lnTo>
                  <a:cubicBezTo>
                    <a:pt x="101679" y="137874"/>
                    <a:pt x="98822" y="139541"/>
                    <a:pt x="95687" y="139700"/>
                  </a:cubicBezTo>
                  <a:cubicBezTo>
                    <a:pt x="92551" y="139859"/>
                    <a:pt x="89535" y="138430"/>
                    <a:pt x="87670" y="135890"/>
                  </a:cubicBezTo>
                  <a:lnTo>
                    <a:pt x="68620" y="110490"/>
                  </a:lnTo>
                  <a:cubicBezTo>
                    <a:pt x="65445" y="106283"/>
                    <a:pt x="66318" y="100330"/>
                    <a:pt x="70525" y="97155"/>
                  </a:cubicBezTo>
                  <a:cubicBezTo>
                    <a:pt x="74732" y="93980"/>
                    <a:pt x="80685" y="94853"/>
                    <a:pt x="83860" y="99060"/>
                  </a:cubicBezTo>
                  <a:lnTo>
                    <a:pt x="94575" y="113348"/>
                  </a:lnTo>
                  <a:lnTo>
                    <a:pt x="118943" y="74335"/>
                  </a:lnTo>
                  <a:cubicBezTo>
                    <a:pt x="121722" y="69890"/>
                    <a:pt x="127595" y="68501"/>
                    <a:pt x="132080" y="71318"/>
                  </a:cubicBezTo>
                  <a:cubicBezTo>
                    <a:pt x="136565" y="74136"/>
                    <a:pt x="137914" y="79970"/>
                    <a:pt x="135096" y="84455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4" name="Text 21"/>
            <p:cNvSpPr/>
            <p:nvPr/>
          </p:nvSpPr>
          <p:spPr>
            <a:xfrm>
              <a:off x="18749" y="9240"/>
              <a:ext cx="616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4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记忆力减退</a:t>
              </a:r>
              <a:r>
                <a:rPr lang="en-US" sz="1600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，出现漏服或重复服用情况</a:t>
              </a:r>
              <a:endParaRPr lang="en-US" sz="1600" dirty="0"/>
            </a:p>
          </p:txBody>
        </p:sp>
        <p:sp>
          <p:nvSpPr>
            <p:cNvPr id="25" name="Shape 22"/>
            <p:cNvSpPr/>
            <p:nvPr/>
          </p:nvSpPr>
          <p:spPr>
            <a:xfrm>
              <a:off x="18229" y="10880"/>
              <a:ext cx="320" cy="32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101600" y="203200"/>
                  </a:moveTo>
                  <a:cubicBezTo>
                    <a:pt x="157675" y="203200"/>
                    <a:pt x="203200" y="157675"/>
                    <a:pt x="203200" y="101600"/>
                  </a:cubicBezTo>
                  <a:cubicBezTo>
                    <a:pt x="203200" y="45525"/>
                    <a:pt x="157675" y="0"/>
                    <a:pt x="101600" y="0"/>
                  </a:cubicBezTo>
                  <a:cubicBezTo>
                    <a:pt x="45525" y="0"/>
                    <a:pt x="0" y="45525"/>
                    <a:pt x="0" y="101600"/>
                  </a:cubicBezTo>
                  <a:cubicBezTo>
                    <a:pt x="0" y="157675"/>
                    <a:pt x="45525" y="203200"/>
                    <a:pt x="101600" y="203200"/>
                  </a:cubicBezTo>
                  <a:close/>
                  <a:moveTo>
                    <a:pt x="135096" y="84415"/>
                  </a:moveTo>
                  <a:lnTo>
                    <a:pt x="103346" y="135215"/>
                  </a:lnTo>
                  <a:cubicBezTo>
                    <a:pt x="101679" y="137874"/>
                    <a:pt x="98822" y="139541"/>
                    <a:pt x="95687" y="139700"/>
                  </a:cubicBezTo>
                  <a:cubicBezTo>
                    <a:pt x="92551" y="139859"/>
                    <a:pt x="89535" y="138430"/>
                    <a:pt x="87670" y="135890"/>
                  </a:cubicBezTo>
                  <a:lnTo>
                    <a:pt x="68620" y="110490"/>
                  </a:lnTo>
                  <a:cubicBezTo>
                    <a:pt x="65445" y="106283"/>
                    <a:pt x="66318" y="100330"/>
                    <a:pt x="70525" y="97155"/>
                  </a:cubicBezTo>
                  <a:cubicBezTo>
                    <a:pt x="74732" y="93980"/>
                    <a:pt x="80685" y="94853"/>
                    <a:pt x="83860" y="99060"/>
                  </a:cubicBezTo>
                  <a:lnTo>
                    <a:pt x="94575" y="113348"/>
                  </a:lnTo>
                  <a:lnTo>
                    <a:pt x="118943" y="74335"/>
                  </a:lnTo>
                  <a:cubicBezTo>
                    <a:pt x="121722" y="69890"/>
                    <a:pt x="127595" y="68501"/>
                    <a:pt x="132080" y="71318"/>
                  </a:cubicBezTo>
                  <a:cubicBezTo>
                    <a:pt x="136565" y="74136"/>
                    <a:pt x="137914" y="79970"/>
                    <a:pt x="135096" y="84455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6" name="Text 23"/>
            <p:cNvSpPr/>
            <p:nvPr/>
          </p:nvSpPr>
          <p:spPr>
            <a:xfrm>
              <a:off x="18749" y="10520"/>
              <a:ext cx="520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对药物的</a:t>
              </a: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副作用和潜在风险感到担忧</a:t>
              </a:r>
              <a:endParaRPr lang="en-US" sz="1600" dirty="0"/>
            </a:p>
          </p:txBody>
        </p:sp>
        <p:sp>
          <p:nvSpPr>
            <p:cNvPr id="27" name="Shape 24"/>
            <p:cNvSpPr/>
            <p:nvPr/>
          </p:nvSpPr>
          <p:spPr>
            <a:xfrm>
              <a:off x="18229" y="12160"/>
              <a:ext cx="320" cy="320"/>
            </a:xfrm>
            <a:custGeom>
              <a:avLst/>
              <a:gdLst/>
              <a:ahLst/>
              <a:cxnLst/>
              <a:rect l="l" t="t" r="r" b="b"/>
              <a:pathLst>
                <a:path w="203200" h="203200">
                  <a:moveTo>
                    <a:pt x="101600" y="203200"/>
                  </a:moveTo>
                  <a:cubicBezTo>
                    <a:pt x="157675" y="203200"/>
                    <a:pt x="203200" y="157675"/>
                    <a:pt x="203200" y="101600"/>
                  </a:cubicBezTo>
                  <a:cubicBezTo>
                    <a:pt x="203200" y="45525"/>
                    <a:pt x="157675" y="0"/>
                    <a:pt x="101600" y="0"/>
                  </a:cubicBezTo>
                  <a:cubicBezTo>
                    <a:pt x="45525" y="0"/>
                    <a:pt x="0" y="45525"/>
                    <a:pt x="0" y="101600"/>
                  </a:cubicBezTo>
                  <a:cubicBezTo>
                    <a:pt x="0" y="157675"/>
                    <a:pt x="45525" y="203200"/>
                    <a:pt x="101600" y="203200"/>
                  </a:cubicBezTo>
                  <a:close/>
                  <a:moveTo>
                    <a:pt x="135096" y="84415"/>
                  </a:moveTo>
                  <a:lnTo>
                    <a:pt x="103346" y="135215"/>
                  </a:lnTo>
                  <a:cubicBezTo>
                    <a:pt x="101679" y="137874"/>
                    <a:pt x="98822" y="139541"/>
                    <a:pt x="95687" y="139700"/>
                  </a:cubicBezTo>
                  <a:cubicBezTo>
                    <a:pt x="92551" y="139859"/>
                    <a:pt x="89535" y="138430"/>
                    <a:pt x="87670" y="135890"/>
                  </a:cubicBezTo>
                  <a:lnTo>
                    <a:pt x="68620" y="110490"/>
                  </a:lnTo>
                  <a:cubicBezTo>
                    <a:pt x="65445" y="106283"/>
                    <a:pt x="66318" y="100330"/>
                    <a:pt x="70525" y="97155"/>
                  </a:cubicBezTo>
                  <a:cubicBezTo>
                    <a:pt x="74732" y="93980"/>
                    <a:pt x="80685" y="94853"/>
                    <a:pt x="83860" y="99060"/>
                  </a:cubicBezTo>
                  <a:lnTo>
                    <a:pt x="94575" y="113348"/>
                  </a:lnTo>
                  <a:lnTo>
                    <a:pt x="118943" y="74335"/>
                  </a:lnTo>
                  <a:cubicBezTo>
                    <a:pt x="121722" y="69890"/>
                    <a:pt x="127595" y="68501"/>
                    <a:pt x="132080" y="71318"/>
                  </a:cubicBezTo>
                  <a:cubicBezTo>
                    <a:pt x="136565" y="74136"/>
                    <a:pt x="137914" y="79970"/>
                    <a:pt x="135096" y="84455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8" name="Text 25"/>
            <p:cNvSpPr/>
            <p:nvPr/>
          </p:nvSpPr>
          <p:spPr>
            <a:xfrm>
              <a:off x="18749" y="11960"/>
              <a:ext cx="5200" cy="52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家人非常担心他的</a:t>
              </a: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用药安全</a:t>
              </a:r>
              <a:endParaRPr lang="en-US" sz="1600" dirty="0"/>
            </a:p>
          </p:txBody>
        </p:sp>
        <p:sp>
          <p:nvSpPr>
            <p:cNvPr id="29" name="Shape 26"/>
            <p:cNvSpPr/>
            <p:nvPr/>
          </p:nvSpPr>
          <p:spPr>
            <a:xfrm>
              <a:off x="18309" y="14740"/>
              <a:ext cx="5600" cy="20"/>
            </a:xfrm>
            <a:custGeom>
              <a:avLst/>
              <a:gdLst/>
              <a:ahLst/>
              <a:cxnLst/>
              <a:rect l="l" t="t" r="r" b="b"/>
              <a:pathLst>
                <a:path w="3556000" h="12700">
                  <a:moveTo>
                    <a:pt x="0" y="0"/>
                  </a:moveTo>
                  <a:lnTo>
                    <a:pt x="3556000" y="0"/>
                  </a:lnTo>
                  <a:lnTo>
                    <a:pt x="3556000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</p:spPr>
        </p:sp>
        <p:sp>
          <p:nvSpPr>
            <p:cNvPr id="30" name="Shape 27"/>
            <p:cNvSpPr/>
            <p:nvPr/>
          </p:nvSpPr>
          <p:spPr>
            <a:xfrm>
              <a:off x="18309" y="13439"/>
              <a:ext cx="240" cy="320"/>
            </a:xfrm>
            <a:custGeom>
              <a:avLst/>
              <a:gdLst/>
              <a:ahLst/>
              <a:cxnLst/>
              <a:rect l="l" t="t" r="r" b="b"/>
              <a:pathLst>
                <a:path w="152400" h="203200">
                  <a:moveTo>
                    <a:pt x="116245" y="152400"/>
                  </a:moveTo>
                  <a:cubicBezTo>
                    <a:pt x="119142" y="143550"/>
                    <a:pt x="124936" y="135533"/>
                    <a:pt x="131485" y="128627"/>
                  </a:cubicBezTo>
                  <a:cubicBezTo>
                    <a:pt x="144462" y="114975"/>
                    <a:pt x="152400" y="96520"/>
                    <a:pt x="152400" y="76200"/>
                  </a:cubicBezTo>
                  <a:cubicBezTo>
                    <a:pt x="152400" y="34131"/>
                    <a:pt x="118269" y="0"/>
                    <a:pt x="76200" y="0"/>
                  </a:cubicBezTo>
                  <a:cubicBezTo>
                    <a:pt x="34131" y="0"/>
                    <a:pt x="0" y="34131"/>
                    <a:pt x="0" y="76200"/>
                  </a:cubicBezTo>
                  <a:cubicBezTo>
                    <a:pt x="0" y="96520"/>
                    <a:pt x="7938" y="114975"/>
                    <a:pt x="20915" y="128627"/>
                  </a:cubicBezTo>
                  <a:cubicBezTo>
                    <a:pt x="27464" y="135533"/>
                    <a:pt x="33298" y="143550"/>
                    <a:pt x="36155" y="152400"/>
                  </a:cubicBezTo>
                  <a:lnTo>
                    <a:pt x="116205" y="152400"/>
                  </a:lnTo>
                  <a:close/>
                  <a:moveTo>
                    <a:pt x="114300" y="171450"/>
                  </a:moveTo>
                  <a:lnTo>
                    <a:pt x="38100" y="171450"/>
                  </a:lnTo>
                  <a:lnTo>
                    <a:pt x="38100" y="177800"/>
                  </a:lnTo>
                  <a:cubicBezTo>
                    <a:pt x="38100" y="195342"/>
                    <a:pt x="52308" y="209550"/>
                    <a:pt x="69850" y="209550"/>
                  </a:cubicBezTo>
                  <a:lnTo>
                    <a:pt x="82550" y="209550"/>
                  </a:lnTo>
                  <a:cubicBezTo>
                    <a:pt x="100092" y="209550"/>
                    <a:pt x="114300" y="195342"/>
                    <a:pt x="114300" y="177800"/>
                  </a:cubicBezTo>
                  <a:lnTo>
                    <a:pt x="114300" y="171450"/>
                  </a:lnTo>
                  <a:close/>
                  <a:moveTo>
                    <a:pt x="73025" y="44450"/>
                  </a:moveTo>
                  <a:cubicBezTo>
                    <a:pt x="57229" y="44450"/>
                    <a:pt x="44450" y="57229"/>
                    <a:pt x="44450" y="73025"/>
                  </a:cubicBezTo>
                  <a:cubicBezTo>
                    <a:pt x="44450" y="78303"/>
                    <a:pt x="40203" y="82550"/>
                    <a:pt x="34925" y="82550"/>
                  </a:cubicBezTo>
                  <a:cubicBezTo>
                    <a:pt x="29647" y="82550"/>
                    <a:pt x="25400" y="78303"/>
                    <a:pt x="25400" y="73025"/>
                  </a:cubicBezTo>
                  <a:cubicBezTo>
                    <a:pt x="25400" y="46712"/>
                    <a:pt x="46712" y="25400"/>
                    <a:pt x="73025" y="25400"/>
                  </a:cubicBezTo>
                  <a:cubicBezTo>
                    <a:pt x="78303" y="25400"/>
                    <a:pt x="82550" y="29647"/>
                    <a:pt x="82550" y="34925"/>
                  </a:cubicBezTo>
                  <a:cubicBezTo>
                    <a:pt x="82550" y="40203"/>
                    <a:pt x="78303" y="44450"/>
                    <a:pt x="73025" y="44450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1" name="Text 28"/>
            <p:cNvSpPr/>
            <p:nvPr/>
          </p:nvSpPr>
          <p:spPr>
            <a:xfrm>
              <a:off x="18749" y="12880"/>
              <a:ext cx="5606" cy="9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已购买智能药盒，计划制定详细的用药辅助流程</a:t>
              </a:r>
              <a:endParaRPr lang="en-US" sz="1600" b="1" dirty="0">
                <a:solidFill>
                  <a:schemeClr val="bg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7620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Shape 4"/>
          <p:cNvSpPr/>
          <p:nvPr/>
        </p:nvSpPr>
        <p:spPr>
          <a:xfrm>
            <a:off x="396240" y="1713230"/>
            <a:ext cx="15153640" cy="974090"/>
          </a:xfrm>
          <a:custGeom>
            <a:avLst/>
            <a:gdLst/>
            <a:ahLst/>
            <a:cxnLst/>
            <a:rect l="l" t="t" r="r" b="b"/>
            <a:pathLst>
              <a:path w="15240000" h="1676400">
                <a:moveTo>
                  <a:pt x="152402" y="0"/>
                </a:moveTo>
                <a:lnTo>
                  <a:pt x="15087598" y="0"/>
                </a:lnTo>
                <a:cubicBezTo>
                  <a:pt x="15171768" y="0"/>
                  <a:pt x="15240000" y="68232"/>
                  <a:pt x="15240000" y="152402"/>
                </a:cubicBezTo>
                <a:lnTo>
                  <a:pt x="15240000" y="1523998"/>
                </a:lnTo>
                <a:cubicBezTo>
                  <a:pt x="15240000" y="1608168"/>
                  <a:pt x="15171768" y="1676400"/>
                  <a:pt x="15087598" y="1676400"/>
                </a:cubicBezTo>
                <a:lnTo>
                  <a:pt x="152402" y="1676400"/>
                </a:lnTo>
                <a:cubicBezTo>
                  <a:pt x="68232" y="1676400"/>
                  <a:pt x="0" y="1608168"/>
                  <a:pt x="0" y="15239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0" name="Text 5"/>
          <p:cNvSpPr/>
          <p:nvPr/>
        </p:nvSpPr>
        <p:spPr>
          <a:xfrm>
            <a:off x="599440" y="2043430"/>
            <a:ext cx="138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择时原则</a:t>
            </a:r>
            <a:endParaRPr lang="en-US" sz="2000" b="1" dirty="0">
              <a:solidFill>
                <a:srgbClr val="FFFFFF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58" name="Shape 32"/>
          <p:cNvSpPr/>
          <p:nvPr/>
        </p:nvSpPr>
        <p:spPr>
          <a:xfrm>
            <a:off x="810419" y="7992745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9" name="Text 33"/>
          <p:cNvSpPr/>
          <p:nvPr/>
        </p:nvSpPr>
        <p:spPr>
          <a:xfrm>
            <a:off x="1092200" y="7974330"/>
            <a:ext cx="14693900" cy="279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sz="14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择时用药可以提高治疗效果，减少不良反应</a:t>
            </a:r>
            <a:endParaRPr lang="en-US" sz="14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9460" y="321183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9460" y="448183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7715" y="5675630"/>
            <a:ext cx="50800" cy="1332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1184910" y="326644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原则说明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84910" y="3672205"/>
            <a:ext cx="9375140" cy="4591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择时原则是根据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疾病的病情变化、药物代谢动力学和药物效应动力学昼夜变化的规律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，选择最佳的用药时间进行治疗。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184910" y="4449445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z</a:t>
            </a:r>
            <a:r>
              <a:rPr lang="zh-CN" alt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择时的意义</a:t>
            </a:r>
            <a:endParaRPr lang="zh-CN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092200" y="4851400"/>
            <a:ext cx="8851900" cy="7105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选择最佳服药时间可使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药效得到最大限度的发挥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减少药物不良反应的发生率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1092200" y="5652135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应用案例</a:t>
            </a:r>
            <a:endParaRPr lang="zh-CN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1578610" y="6927850"/>
            <a:ext cx="6743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endParaRPr lang="en-US" sz="16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Shape 28"/>
          <p:cNvSpPr/>
          <p:nvPr/>
        </p:nvSpPr>
        <p:spPr>
          <a:xfrm>
            <a:off x="1000760" y="6064885"/>
            <a:ext cx="76200" cy="152400"/>
          </a:xfrm>
          <a:custGeom>
            <a:avLst/>
            <a:gdLst/>
            <a:ahLst/>
            <a:cxnLst/>
            <a:rect l="l" t="t" r="r" b="b"/>
            <a:pathLst>
              <a:path w="76200" h="152400">
                <a:moveTo>
                  <a:pt x="9674" y="28575"/>
                </a:moveTo>
                <a:cubicBezTo>
                  <a:pt x="9674" y="24735"/>
                  <a:pt x="11996" y="21253"/>
                  <a:pt x="15567" y="19764"/>
                </a:cubicBezTo>
                <a:cubicBezTo>
                  <a:pt x="19139" y="18276"/>
                  <a:pt x="23217" y="19110"/>
                  <a:pt x="25926" y="21848"/>
                </a:cubicBezTo>
                <a:lnTo>
                  <a:pt x="73551" y="69473"/>
                </a:lnTo>
                <a:cubicBezTo>
                  <a:pt x="77272" y="73194"/>
                  <a:pt x="77272" y="79236"/>
                  <a:pt x="73551" y="82957"/>
                </a:cubicBezTo>
                <a:lnTo>
                  <a:pt x="25926" y="130582"/>
                </a:lnTo>
                <a:cubicBezTo>
                  <a:pt x="23187" y="133320"/>
                  <a:pt x="19110" y="134124"/>
                  <a:pt x="15538" y="132636"/>
                </a:cubicBezTo>
                <a:cubicBezTo>
                  <a:pt x="11966" y="131147"/>
                  <a:pt x="9674" y="127665"/>
                  <a:pt x="9674" y="123825"/>
                </a:cubicBezTo>
                <a:lnTo>
                  <a:pt x="9674" y="28575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0" name="Text 29"/>
          <p:cNvSpPr/>
          <p:nvPr/>
        </p:nvSpPr>
        <p:spPr>
          <a:xfrm>
            <a:off x="1184910" y="602678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变异型心绞痛：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多在凌晨发作，主张睡前用长效钙通道阻滞药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2" name="Shape 30"/>
          <p:cNvSpPr/>
          <p:nvPr/>
        </p:nvSpPr>
        <p:spPr>
          <a:xfrm>
            <a:off x="1000760" y="6318885"/>
            <a:ext cx="76200" cy="152400"/>
          </a:xfrm>
          <a:custGeom>
            <a:avLst/>
            <a:gdLst/>
            <a:ahLst/>
            <a:cxnLst/>
            <a:rect l="l" t="t" r="r" b="b"/>
            <a:pathLst>
              <a:path w="76200" h="152400">
                <a:moveTo>
                  <a:pt x="9674" y="28575"/>
                </a:moveTo>
                <a:cubicBezTo>
                  <a:pt x="9674" y="24735"/>
                  <a:pt x="11996" y="21253"/>
                  <a:pt x="15567" y="19764"/>
                </a:cubicBezTo>
                <a:cubicBezTo>
                  <a:pt x="19139" y="18276"/>
                  <a:pt x="23217" y="19110"/>
                  <a:pt x="25926" y="21848"/>
                </a:cubicBezTo>
                <a:lnTo>
                  <a:pt x="73551" y="69473"/>
                </a:lnTo>
                <a:cubicBezTo>
                  <a:pt x="77272" y="73194"/>
                  <a:pt x="77272" y="79236"/>
                  <a:pt x="73551" y="82957"/>
                </a:cubicBezTo>
                <a:lnTo>
                  <a:pt x="25926" y="130582"/>
                </a:lnTo>
                <a:cubicBezTo>
                  <a:pt x="23187" y="133320"/>
                  <a:pt x="19110" y="134124"/>
                  <a:pt x="15538" y="132636"/>
                </a:cubicBezTo>
                <a:cubicBezTo>
                  <a:pt x="11966" y="131147"/>
                  <a:pt x="9674" y="127665"/>
                  <a:pt x="9674" y="123825"/>
                </a:cubicBezTo>
                <a:lnTo>
                  <a:pt x="9674" y="28575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3" name="Text 31"/>
          <p:cNvSpPr/>
          <p:nvPr/>
        </p:nvSpPr>
        <p:spPr>
          <a:xfrm>
            <a:off x="1184910" y="628078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降压药：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建议在早晨服用，避免夜间低血压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4" name="Shape 32"/>
          <p:cNvSpPr/>
          <p:nvPr/>
        </p:nvSpPr>
        <p:spPr>
          <a:xfrm>
            <a:off x="1000760" y="6572885"/>
            <a:ext cx="76200" cy="152400"/>
          </a:xfrm>
          <a:custGeom>
            <a:avLst/>
            <a:gdLst/>
            <a:ahLst/>
            <a:cxnLst/>
            <a:rect l="l" t="t" r="r" b="b"/>
            <a:pathLst>
              <a:path w="76200" h="152400">
                <a:moveTo>
                  <a:pt x="9674" y="28575"/>
                </a:moveTo>
                <a:cubicBezTo>
                  <a:pt x="9674" y="24735"/>
                  <a:pt x="11996" y="21253"/>
                  <a:pt x="15567" y="19764"/>
                </a:cubicBezTo>
                <a:cubicBezTo>
                  <a:pt x="19139" y="18276"/>
                  <a:pt x="23217" y="19110"/>
                  <a:pt x="25926" y="21848"/>
                </a:cubicBezTo>
                <a:lnTo>
                  <a:pt x="73551" y="69473"/>
                </a:lnTo>
                <a:cubicBezTo>
                  <a:pt x="77272" y="73194"/>
                  <a:pt x="77272" y="79236"/>
                  <a:pt x="73551" y="82957"/>
                </a:cubicBezTo>
                <a:lnTo>
                  <a:pt x="25926" y="130582"/>
                </a:lnTo>
                <a:cubicBezTo>
                  <a:pt x="23187" y="133320"/>
                  <a:pt x="19110" y="134124"/>
                  <a:pt x="15538" y="132636"/>
                </a:cubicBezTo>
                <a:cubicBezTo>
                  <a:pt x="11966" y="131147"/>
                  <a:pt x="9674" y="127665"/>
                  <a:pt x="9674" y="123825"/>
                </a:cubicBezTo>
                <a:lnTo>
                  <a:pt x="9674" y="28575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5" name="Text 33"/>
          <p:cNvSpPr/>
          <p:nvPr/>
        </p:nvSpPr>
        <p:spPr>
          <a:xfrm>
            <a:off x="1184910" y="653478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利尿剂：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应在白天服用，避免夜间频繁排尿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6" name="Shape 34"/>
          <p:cNvSpPr/>
          <p:nvPr/>
        </p:nvSpPr>
        <p:spPr>
          <a:xfrm>
            <a:off x="1000760" y="6826885"/>
            <a:ext cx="76200" cy="152400"/>
          </a:xfrm>
          <a:custGeom>
            <a:avLst/>
            <a:gdLst/>
            <a:ahLst/>
            <a:cxnLst/>
            <a:rect l="l" t="t" r="r" b="b"/>
            <a:pathLst>
              <a:path w="76200" h="152400">
                <a:moveTo>
                  <a:pt x="9674" y="28575"/>
                </a:moveTo>
                <a:cubicBezTo>
                  <a:pt x="9674" y="24735"/>
                  <a:pt x="11996" y="21253"/>
                  <a:pt x="15567" y="19764"/>
                </a:cubicBezTo>
                <a:cubicBezTo>
                  <a:pt x="19139" y="18276"/>
                  <a:pt x="23217" y="19110"/>
                  <a:pt x="25926" y="21848"/>
                </a:cubicBezTo>
                <a:lnTo>
                  <a:pt x="73551" y="69473"/>
                </a:lnTo>
                <a:cubicBezTo>
                  <a:pt x="77272" y="73194"/>
                  <a:pt x="77272" y="79236"/>
                  <a:pt x="73551" y="82957"/>
                </a:cubicBezTo>
                <a:lnTo>
                  <a:pt x="25926" y="130582"/>
                </a:lnTo>
                <a:cubicBezTo>
                  <a:pt x="23187" y="133320"/>
                  <a:pt x="19110" y="134124"/>
                  <a:pt x="15538" y="132636"/>
                </a:cubicBezTo>
                <a:cubicBezTo>
                  <a:pt x="11966" y="131147"/>
                  <a:pt x="9674" y="127665"/>
                  <a:pt x="9674" y="123825"/>
                </a:cubicBezTo>
                <a:lnTo>
                  <a:pt x="9674" y="28575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7" name="Text 35"/>
          <p:cNvSpPr/>
          <p:nvPr/>
        </p:nvSpPr>
        <p:spPr>
          <a:xfrm>
            <a:off x="1184910" y="678878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2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胰岛素：</a:t>
            </a:r>
            <a:r>
              <a:rPr lang="en-US" sz="12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应在餐前注射，控制餐后血糖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43610" y="8263255"/>
            <a:ext cx="8128000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综合应用：</a:t>
            </a:r>
            <a:r>
              <a:rPr lang="en-US" sz="14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小剂量原则和择时原则相结合，可以为老年人制定更加个体化、精准化的用药方案，最大限度地提高治疗效果，减少药物不良反应。</a:t>
            </a:r>
            <a:endParaRPr lang="en-US" altLang="en-US" sz="1400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7620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Shape 4"/>
          <p:cNvSpPr/>
          <p:nvPr/>
        </p:nvSpPr>
        <p:spPr>
          <a:xfrm>
            <a:off x="396240" y="2043430"/>
            <a:ext cx="15153640" cy="974090"/>
          </a:xfrm>
          <a:custGeom>
            <a:avLst/>
            <a:gdLst/>
            <a:ahLst/>
            <a:cxnLst/>
            <a:rect l="l" t="t" r="r" b="b"/>
            <a:pathLst>
              <a:path w="15240000" h="1676400">
                <a:moveTo>
                  <a:pt x="152402" y="0"/>
                </a:moveTo>
                <a:lnTo>
                  <a:pt x="15087598" y="0"/>
                </a:lnTo>
                <a:cubicBezTo>
                  <a:pt x="15171768" y="0"/>
                  <a:pt x="15240000" y="68232"/>
                  <a:pt x="15240000" y="152402"/>
                </a:cubicBezTo>
                <a:lnTo>
                  <a:pt x="15240000" y="1523998"/>
                </a:lnTo>
                <a:cubicBezTo>
                  <a:pt x="15240000" y="1608168"/>
                  <a:pt x="15171768" y="1676400"/>
                  <a:pt x="15087598" y="1676400"/>
                </a:cubicBezTo>
                <a:lnTo>
                  <a:pt x="152402" y="1676400"/>
                </a:lnTo>
                <a:cubicBezTo>
                  <a:pt x="68232" y="1676400"/>
                  <a:pt x="0" y="1608168"/>
                  <a:pt x="0" y="15239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0" name="Text 5"/>
          <p:cNvSpPr/>
          <p:nvPr/>
        </p:nvSpPr>
        <p:spPr>
          <a:xfrm>
            <a:off x="759460" y="2336165"/>
            <a:ext cx="138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暂停用药原则</a:t>
            </a:r>
            <a:endParaRPr lang="en-US" sz="2000" b="1" dirty="0">
              <a:solidFill>
                <a:srgbClr val="FFFFFF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9460" y="321183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9460" y="448183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Text 8"/>
          <p:cNvSpPr/>
          <p:nvPr/>
        </p:nvSpPr>
        <p:spPr>
          <a:xfrm>
            <a:off x="1184910" y="3672205"/>
            <a:ext cx="9375140" cy="4591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在老年人用药期间，应密切观察，一旦出现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任何新的症状和体征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，包括躯体、认知或情感方面的表现，都应考虑是否为药物不良反应或者是病情加重。当怀疑发生药物不良反应时，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停药受益明显多于加药受益，则暂停用药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092200" y="4671060"/>
            <a:ext cx="8851900" cy="7105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暂停用药原则是现代老年病学中</a:t>
            </a:r>
            <a:r>
              <a:rPr lang="en-US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最简单、有效的干预措施</a:t>
            </a:r>
            <a:r>
              <a:rPr lang="en-US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之一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746760"/>
            <a:ext cx="7620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老年人用药指导的基本原则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08760"/>
            <a:ext cx="720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Shape 4"/>
          <p:cNvSpPr/>
          <p:nvPr/>
        </p:nvSpPr>
        <p:spPr>
          <a:xfrm>
            <a:off x="396240" y="1713230"/>
            <a:ext cx="15153640" cy="1296035"/>
          </a:xfrm>
          <a:custGeom>
            <a:avLst/>
            <a:gdLst/>
            <a:ahLst/>
            <a:cxnLst/>
            <a:rect l="l" t="t" r="r" b="b"/>
            <a:pathLst>
              <a:path w="15240000" h="1676400">
                <a:moveTo>
                  <a:pt x="152402" y="0"/>
                </a:moveTo>
                <a:lnTo>
                  <a:pt x="15087598" y="0"/>
                </a:lnTo>
                <a:cubicBezTo>
                  <a:pt x="15171768" y="0"/>
                  <a:pt x="15240000" y="68232"/>
                  <a:pt x="15240000" y="152402"/>
                </a:cubicBezTo>
                <a:lnTo>
                  <a:pt x="15240000" y="1523998"/>
                </a:lnTo>
                <a:cubicBezTo>
                  <a:pt x="15240000" y="1608168"/>
                  <a:pt x="15171768" y="1676400"/>
                  <a:pt x="15087598" y="1676400"/>
                </a:cubicBezTo>
                <a:lnTo>
                  <a:pt x="152402" y="1676400"/>
                </a:lnTo>
                <a:cubicBezTo>
                  <a:pt x="68232" y="1676400"/>
                  <a:pt x="0" y="1608168"/>
                  <a:pt x="0" y="15239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0" name="Text 5"/>
          <p:cNvSpPr/>
          <p:nvPr/>
        </p:nvSpPr>
        <p:spPr>
          <a:xfrm>
            <a:off x="599440" y="1893570"/>
            <a:ext cx="138430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及时停药原则</a:t>
            </a:r>
            <a:endParaRPr lang="en-US" sz="2000" b="1" dirty="0">
              <a:solidFill>
                <a:srgbClr val="FFFFFF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58" name="Shape 32"/>
          <p:cNvSpPr/>
          <p:nvPr/>
        </p:nvSpPr>
        <p:spPr>
          <a:xfrm>
            <a:off x="818674" y="821563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9" name="Text 33"/>
          <p:cNvSpPr/>
          <p:nvPr/>
        </p:nvSpPr>
        <p:spPr>
          <a:xfrm>
            <a:off x="1092200" y="7974330"/>
            <a:ext cx="8128000" cy="4191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40000"/>
              </a:lnSpc>
            </a:pPr>
            <a:r>
              <a:rPr lang="en-US" sz="14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暂停用药和及时停药原则体现了老年人用药的灵活性，避免不必要的长期用药，减少药物不良反应</a:t>
            </a:r>
            <a:endParaRPr lang="en-US" sz="1400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9460" y="338963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9460" y="465963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7715" y="5904230"/>
            <a:ext cx="50800" cy="100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Text 7"/>
          <p:cNvSpPr/>
          <p:nvPr/>
        </p:nvSpPr>
        <p:spPr>
          <a:xfrm>
            <a:off x="1184910" y="344424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立即停药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84910" y="3850005"/>
            <a:ext cx="9375140" cy="4591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老年人患感染性疾病经抗生素治疗后病情好转，体温恢复正常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3～5天后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，应立即停药</a:t>
            </a: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。</a:t>
            </a:r>
            <a:endParaRPr lang="zh-CN" alt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184910" y="4627245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疗程结束时停药</a:t>
            </a:r>
            <a:endParaRPr lang="en-US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1092200" y="5880735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及时停用问题药物</a:t>
            </a:r>
            <a:endParaRPr lang="en-US" alt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440" y="2444750"/>
            <a:ext cx="13618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采用及时停药原则，</a:t>
            </a:r>
            <a:r>
              <a:rPr lang="en-US" b="1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避免不必要的长期用药</a:t>
            </a:r>
            <a:r>
              <a:rPr lang="en-US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，因为老年人长期用药是导致药物不良反应发生的主要原因之一。</a:t>
            </a:r>
            <a:endParaRPr lang="en-US" altLang="en-US" dirty="0">
              <a:solidFill>
                <a:schemeClr val="bg1"/>
              </a:solidFill>
            </a:endParaRPr>
          </a:p>
        </p:txBody>
      </p:sp>
      <p:sp>
        <p:nvSpPr>
          <p:cNvPr id="8" name="Text 11"/>
          <p:cNvSpPr/>
          <p:nvPr/>
        </p:nvSpPr>
        <p:spPr>
          <a:xfrm>
            <a:off x="1184910" y="5078730"/>
            <a:ext cx="8851900" cy="71056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患甲状腺功能亢进、癫痫等疾病的老年人，应在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疗程结束时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停药</a:t>
            </a:r>
            <a:r>
              <a:rPr lang="zh-CN" alt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。</a:t>
            </a:r>
            <a:endParaRPr lang="zh-CN" alt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4910" y="6491605"/>
            <a:ext cx="8128000" cy="25781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疗效不确切、耐受性差、非医嘱指导下使用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的药物应及时停用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。</a:t>
            </a:r>
            <a:endParaRPr lang="en-US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234950"/>
            <a:ext cx="76200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老年人用药指导的步骤</a:t>
            </a:r>
            <a:endParaRPr sz="48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57530" y="844550"/>
            <a:ext cx="612000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2" name="Shape 28"/>
          <p:cNvSpPr/>
          <p:nvPr/>
        </p:nvSpPr>
        <p:spPr>
          <a:xfrm>
            <a:off x="379730" y="1104900"/>
            <a:ext cx="15240000" cy="1727200"/>
          </a:xfrm>
          <a:custGeom>
            <a:avLst/>
            <a:gdLst/>
            <a:ahLst/>
            <a:cxnLst/>
            <a:rect l="l" t="t" r="r" b="b"/>
            <a:pathLst>
              <a:path w="15240000" h="1727200">
                <a:moveTo>
                  <a:pt x="152408" y="0"/>
                </a:moveTo>
                <a:lnTo>
                  <a:pt x="15087592" y="0"/>
                </a:lnTo>
                <a:cubicBezTo>
                  <a:pt x="15171765" y="0"/>
                  <a:pt x="15240000" y="68235"/>
                  <a:pt x="15240000" y="152408"/>
                </a:cubicBezTo>
                <a:lnTo>
                  <a:pt x="15240000" y="1574792"/>
                </a:lnTo>
                <a:cubicBezTo>
                  <a:pt x="15240000" y="1658965"/>
                  <a:pt x="15171765" y="1727200"/>
                  <a:pt x="15087592" y="1727200"/>
                </a:cubicBezTo>
                <a:lnTo>
                  <a:pt x="152408" y="1727200"/>
                </a:lnTo>
                <a:cubicBezTo>
                  <a:pt x="68235" y="1727200"/>
                  <a:pt x="0" y="1658965"/>
                  <a:pt x="0" y="1574792"/>
                </a:cubicBezTo>
                <a:lnTo>
                  <a:pt x="0" y="152408"/>
                </a:lnTo>
                <a:cubicBezTo>
                  <a:pt x="0" y="68292"/>
                  <a:pt x="68292" y="0"/>
                  <a:pt x="152408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31" name="Shape 29"/>
          <p:cNvSpPr/>
          <p:nvPr/>
        </p:nvSpPr>
        <p:spPr>
          <a:xfrm>
            <a:off x="589280" y="12458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38175" y="95250"/>
                </a:moveTo>
                <a:lnTo>
                  <a:pt x="242094" y="95250"/>
                </a:lnTo>
                <a:cubicBezTo>
                  <a:pt x="248692" y="95250"/>
                  <a:pt x="254000" y="89942"/>
                  <a:pt x="254000" y="83344"/>
                </a:cubicBezTo>
                <a:lnTo>
                  <a:pt x="254000" y="11906"/>
                </a:lnTo>
                <a:cubicBezTo>
                  <a:pt x="254000" y="7094"/>
                  <a:pt x="251123" y="2729"/>
                  <a:pt x="246658" y="893"/>
                </a:cubicBezTo>
                <a:cubicBezTo>
                  <a:pt x="242193" y="-943"/>
                  <a:pt x="237083" y="99"/>
                  <a:pt x="233660" y="3473"/>
                </a:cubicBezTo>
                <a:lnTo>
                  <a:pt x="208012" y="29170"/>
                </a:lnTo>
                <a:cubicBezTo>
                  <a:pt x="186035" y="10964"/>
                  <a:pt x="157758" y="0"/>
                  <a:pt x="127000" y="0"/>
                </a:cubicBezTo>
                <a:cubicBezTo>
                  <a:pt x="63004" y="0"/>
                  <a:pt x="10071" y="47327"/>
                  <a:pt x="1290" y="108893"/>
                </a:cubicBezTo>
                <a:cubicBezTo>
                  <a:pt x="50" y="117574"/>
                  <a:pt x="6052" y="125611"/>
                  <a:pt x="14734" y="126851"/>
                </a:cubicBezTo>
                <a:cubicBezTo>
                  <a:pt x="23416" y="128091"/>
                  <a:pt x="31452" y="122039"/>
                  <a:pt x="32693" y="113407"/>
                </a:cubicBezTo>
                <a:cubicBezTo>
                  <a:pt x="39291" y="67221"/>
                  <a:pt x="79028" y="31750"/>
                  <a:pt x="127000" y="31750"/>
                </a:cubicBezTo>
                <a:cubicBezTo>
                  <a:pt x="149027" y="31750"/>
                  <a:pt x="169267" y="39191"/>
                  <a:pt x="185390" y="51743"/>
                </a:cubicBezTo>
                <a:lnTo>
                  <a:pt x="162223" y="74910"/>
                </a:lnTo>
                <a:cubicBezTo>
                  <a:pt x="158800" y="78333"/>
                  <a:pt x="157807" y="83443"/>
                  <a:pt x="159643" y="87908"/>
                </a:cubicBezTo>
                <a:cubicBezTo>
                  <a:pt x="161479" y="92373"/>
                  <a:pt x="165844" y="95250"/>
                  <a:pt x="170656" y="95250"/>
                </a:cubicBezTo>
                <a:lnTo>
                  <a:pt x="238175" y="95250"/>
                </a:lnTo>
                <a:close/>
                <a:moveTo>
                  <a:pt x="252760" y="145107"/>
                </a:moveTo>
                <a:cubicBezTo>
                  <a:pt x="254000" y="136426"/>
                  <a:pt x="247948" y="128389"/>
                  <a:pt x="239316" y="127149"/>
                </a:cubicBezTo>
                <a:cubicBezTo>
                  <a:pt x="230684" y="125909"/>
                  <a:pt x="222597" y="131961"/>
                  <a:pt x="221357" y="140593"/>
                </a:cubicBezTo>
                <a:cubicBezTo>
                  <a:pt x="214759" y="186730"/>
                  <a:pt x="175022" y="222200"/>
                  <a:pt x="127050" y="222200"/>
                </a:cubicBezTo>
                <a:cubicBezTo>
                  <a:pt x="105023" y="222200"/>
                  <a:pt x="84782" y="214759"/>
                  <a:pt x="68659" y="202208"/>
                </a:cubicBezTo>
                <a:lnTo>
                  <a:pt x="91777" y="179090"/>
                </a:lnTo>
                <a:cubicBezTo>
                  <a:pt x="95200" y="175667"/>
                  <a:pt x="96193" y="170557"/>
                  <a:pt x="94357" y="166092"/>
                </a:cubicBezTo>
                <a:cubicBezTo>
                  <a:pt x="92521" y="161627"/>
                  <a:pt x="88156" y="158750"/>
                  <a:pt x="83344" y="158750"/>
                </a:cubicBezTo>
                <a:lnTo>
                  <a:pt x="11906" y="158750"/>
                </a:lnTo>
                <a:cubicBezTo>
                  <a:pt x="5308" y="158750"/>
                  <a:pt x="0" y="164058"/>
                  <a:pt x="0" y="170656"/>
                </a:cubicBezTo>
                <a:lnTo>
                  <a:pt x="0" y="242094"/>
                </a:lnTo>
                <a:cubicBezTo>
                  <a:pt x="0" y="246906"/>
                  <a:pt x="2877" y="251271"/>
                  <a:pt x="7342" y="253107"/>
                </a:cubicBezTo>
                <a:cubicBezTo>
                  <a:pt x="11807" y="254943"/>
                  <a:pt x="16917" y="253901"/>
                  <a:pt x="20340" y="250527"/>
                </a:cubicBezTo>
                <a:lnTo>
                  <a:pt x="46037" y="224830"/>
                </a:lnTo>
                <a:cubicBezTo>
                  <a:pt x="67965" y="243036"/>
                  <a:pt x="96242" y="254000"/>
                  <a:pt x="127000" y="254000"/>
                </a:cubicBezTo>
                <a:cubicBezTo>
                  <a:pt x="190996" y="254000"/>
                  <a:pt x="243929" y="206673"/>
                  <a:pt x="252710" y="145107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2" name="Text 30"/>
          <p:cNvSpPr/>
          <p:nvPr/>
        </p:nvSpPr>
        <p:spPr>
          <a:xfrm>
            <a:off x="976630" y="1195070"/>
            <a:ext cx="14541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用药指导的循环过程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557530" y="1703070"/>
            <a:ext cx="736600" cy="508000"/>
          </a:xfrm>
          <a:custGeom>
            <a:avLst/>
            <a:gdLst/>
            <a:ahLst/>
            <a:cxnLst/>
            <a:rect l="l" t="t" r="r" b="b"/>
            <a:pathLst>
              <a:path w="736600" h="508000">
                <a:moveTo>
                  <a:pt x="101600" y="0"/>
                </a:moveTo>
                <a:lnTo>
                  <a:pt x="635000" y="0"/>
                </a:lnTo>
                <a:cubicBezTo>
                  <a:pt x="691075" y="0"/>
                  <a:pt x="736600" y="45525"/>
                  <a:pt x="736600" y="101600"/>
                </a:cubicBezTo>
                <a:lnTo>
                  <a:pt x="736600" y="406400"/>
                </a:lnTo>
                <a:cubicBezTo>
                  <a:pt x="736600" y="462475"/>
                  <a:pt x="691075" y="508000"/>
                  <a:pt x="635000" y="508000"/>
                </a:cubicBezTo>
                <a:lnTo>
                  <a:pt x="101600" y="508000"/>
                </a:lnTo>
                <a:cubicBezTo>
                  <a:pt x="45525" y="508000"/>
                  <a:pt x="0" y="462475"/>
                  <a:pt x="0" y="406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4" name="Shape 32"/>
          <p:cNvSpPr/>
          <p:nvPr/>
        </p:nvSpPr>
        <p:spPr>
          <a:xfrm>
            <a:off x="796052" y="18173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06375" y="103188"/>
                </a:moveTo>
                <a:cubicBezTo>
                  <a:pt x="206375" y="125958"/>
                  <a:pt x="198983" y="146993"/>
                  <a:pt x="186531" y="164058"/>
                </a:cubicBezTo>
                <a:lnTo>
                  <a:pt x="249337" y="226913"/>
                </a:lnTo>
                <a:cubicBezTo>
                  <a:pt x="255538" y="233114"/>
                  <a:pt x="255538" y="243185"/>
                  <a:pt x="249337" y="249386"/>
                </a:cubicBezTo>
                <a:cubicBezTo>
                  <a:pt x="243136" y="255588"/>
                  <a:pt x="233065" y="255588"/>
                  <a:pt x="226864" y="249386"/>
                </a:cubicBezTo>
                <a:lnTo>
                  <a:pt x="164058" y="186531"/>
                </a:lnTo>
                <a:cubicBezTo>
                  <a:pt x="146993" y="198983"/>
                  <a:pt x="125958" y="206375"/>
                  <a:pt x="103188" y="206375"/>
                </a:cubicBezTo>
                <a:cubicBezTo>
                  <a:pt x="46186" y="206375"/>
                  <a:pt x="0" y="160189"/>
                  <a:pt x="0" y="103188"/>
                </a:cubicBezTo>
                <a:cubicBezTo>
                  <a:pt x="0" y="46186"/>
                  <a:pt x="46186" y="0"/>
                  <a:pt x="103188" y="0"/>
                </a:cubicBezTo>
                <a:cubicBezTo>
                  <a:pt x="160189" y="0"/>
                  <a:pt x="206375" y="46186"/>
                  <a:pt x="206375" y="103188"/>
                </a:cubicBezTo>
                <a:close/>
                <a:moveTo>
                  <a:pt x="103188" y="174625"/>
                </a:moveTo>
                <a:cubicBezTo>
                  <a:pt x="142615" y="174625"/>
                  <a:pt x="174625" y="142615"/>
                  <a:pt x="174625" y="103188"/>
                </a:cubicBezTo>
                <a:cubicBezTo>
                  <a:pt x="174625" y="63760"/>
                  <a:pt x="142615" y="31750"/>
                  <a:pt x="103188" y="31750"/>
                </a:cubicBezTo>
                <a:cubicBezTo>
                  <a:pt x="63760" y="31750"/>
                  <a:pt x="31750" y="63760"/>
                  <a:pt x="31750" y="103187"/>
                </a:cubicBezTo>
                <a:cubicBezTo>
                  <a:pt x="31750" y="142615"/>
                  <a:pt x="63760" y="174625"/>
                  <a:pt x="103187" y="17462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5" name="Text 33"/>
          <p:cNvSpPr/>
          <p:nvPr/>
        </p:nvSpPr>
        <p:spPr>
          <a:xfrm>
            <a:off x="513080" y="2261870"/>
            <a:ext cx="82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评估需求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2558772" y="19824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49337" y="138212"/>
                </a:moveTo>
                <a:cubicBezTo>
                  <a:pt x="255538" y="132011"/>
                  <a:pt x="255538" y="121940"/>
                  <a:pt x="249337" y="115739"/>
                </a:cubicBezTo>
                <a:lnTo>
                  <a:pt x="169962" y="36364"/>
                </a:lnTo>
                <a:cubicBezTo>
                  <a:pt x="163761" y="30163"/>
                  <a:pt x="153690" y="30163"/>
                  <a:pt x="147489" y="36364"/>
                </a:cubicBezTo>
                <a:cubicBezTo>
                  <a:pt x="141288" y="42565"/>
                  <a:pt x="141288" y="52636"/>
                  <a:pt x="147489" y="58837"/>
                </a:cubicBezTo>
                <a:lnTo>
                  <a:pt x="199777" y="111125"/>
                </a:lnTo>
                <a:lnTo>
                  <a:pt x="15875" y="111125"/>
                </a:lnTo>
                <a:cubicBezTo>
                  <a:pt x="7094" y="111125"/>
                  <a:pt x="0" y="118219"/>
                  <a:pt x="0" y="127000"/>
                </a:cubicBezTo>
                <a:cubicBezTo>
                  <a:pt x="0" y="135781"/>
                  <a:pt x="7094" y="142875"/>
                  <a:pt x="15875" y="142875"/>
                </a:cubicBezTo>
                <a:lnTo>
                  <a:pt x="199777" y="142875"/>
                </a:lnTo>
                <a:lnTo>
                  <a:pt x="147489" y="195163"/>
                </a:lnTo>
                <a:cubicBezTo>
                  <a:pt x="141287" y="201364"/>
                  <a:pt x="141287" y="211435"/>
                  <a:pt x="147489" y="217636"/>
                </a:cubicBezTo>
                <a:cubicBezTo>
                  <a:pt x="153690" y="223838"/>
                  <a:pt x="163761" y="223838"/>
                  <a:pt x="169962" y="217636"/>
                </a:cubicBezTo>
                <a:lnTo>
                  <a:pt x="249337" y="13826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Shape 35"/>
          <p:cNvSpPr/>
          <p:nvPr/>
        </p:nvSpPr>
        <p:spPr>
          <a:xfrm>
            <a:off x="4082971" y="1703070"/>
            <a:ext cx="736600" cy="508000"/>
          </a:xfrm>
          <a:custGeom>
            <a:avLst/>
            <a:gdLst/>
            <a:ahLst/>
            <a:cxnLst/>
            <a:rect l="l" t="t" r="r" b="b"/>
            <a:pathLst>
              <a:path w="736600" h="508000">
                <a:moveTo>
                  <a:pt x="101600" y="0"/>
                </a:moveTo>
                <a:lnTo>
                  <a:pt x="635000" y="0"/>
                </a:lnTo>
                <a:cubicBezTo>
                  <a:pt x="691075" y="0"/>
                  <a:pt x="736600" y="45525"/>
                  <a:pt x="736600" y="101600"/>
                </a:cubicBezTo>
                <a:lnTo>
                  <a:pt x="736600" y="406400"/>
                </a:lnTo>
                <a:cubicBezTo>
                  <a:pt x="736600" y="462475"/>
                  <a:pt x="691075" y="508000"/>
                  <a:pt x="635000" y="508000"/>
                </a:cubicBezTo>
                <a:lnTo>
                  <a:pt x="101600" y="508000"/>
                </a:lnTo>
                <a:cubicBezTo>
                  <a:pt x="45525" y="508000"/>
                  <a:pt x="0" y="462475"/>
                  <a:pt x="0" y="406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8" name="Shape 36"/>
          <p:cNvSpPr/>
          <p:nvPr/>
        </p:nvSpPr>
        <p:spPr>
          <a:xfrm>
            <a:off x="4337368" y="181737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5875" y="0"/>
                </a:moveTo>
                <a:cubicBezTo>
                  <a:pt x="7094" y="0"/>
                  <a:pt x="0" y="7094"/>
                  <a:pt x="0" y="15875"/>
                </a:cubicBezTo>
                <a:lnTo>
                  <a:pt x="0" y="142875"/>
                </a:lnTo>
                <a:cubicBezTo>
                  <a:pt x="0" y="151656"/>
                  <a:pt x="7094" y="158750"/>
                  <a:pt x="15875" y="158750"/>
                </a:cubicBezTo>
                <a:cubicBezTo>
                  <a:pt x="24656" y="158750"/>
                  <a:pt x="31750" y="151656"/>
                  <a:pt x="31750" y="142875"/>
                </a:cubicBezTo>
                <a:lnTo>
                  <a:pt x="31750" y="111125"/>
                </a:lnTo>
                <a:lnTo>
                  <a:pt x="56902" y="111125"/>
                </a:lnTo>
                <a:lnTo>
                  <a:pt x="120402" y="174625"/>
                </a:lnTo>
                <a:lnTo>
                  <a:pt x="68114" y="226913"/>
                </a:lnTo>
                <a:cubicBezTo>
                  <a:pt x="61912" y="233114"/>
                  <a:pt x="61912" y="243185"/>
                  <a:pt x="68114" y="249386"/>
                </a:cubicBezTo>
                <a:cubicBezTo>
                  <a:pt x="74315" y="255588"/>
                  <a:pt x="84386" y="255588"/>
                  <a:pt x="90587" y="249386"/>
                </a:cubicBezTo>
                <a:lnTo>
                  <a:pt x="142875" y="197098"/>
                </a:lnTo>
                <a:lnTo>
                  <a:pt x="195163" y="249337"/>
                </a:lnTo>
                <a:cubicBezTo>
                  <a:pt x="201364" y="255538"/>
                  <a:pt x="211435" y="255538"/>
                  <a:pt x="217636" y="249337"/>
                </a:cubicBezTo>
                <a:cubicBezTo>
                  <a:pt x="223838" y="243136"/>
                  <a:pt x="223838" y="233065"/>
                  <a:pt x="217636" y="226864"/>
                </a:cubicBezTo>
                <a:lnTo>
                  <a:pt x="165348" y="174625"/>
                </a:lnTo>
                <a:lnTo>
                  <a:pt x="217587" y="122337"/>
                </a:lnTo>
                <a:cubicBezTo>
                  <a:pt x="223788" y="116136"/>
                  <a:pt x="223788" y="106065"/>
                  <a:pt x="217587" y="99864"/>
                </a:cubicBezTo>
                <a:cubicBezTo>
                  <a:pt x="211386" y="93663"/>
                  <a:pt x="201315" y="93663"/>
                  <a:pt x="195114" y="99864"/>
                </a:cubicBezTo>
                <a:lnTo>
                  <a:pt x="142875" y="152152"/>
                </a:lnTo>
                <a:lnTo>
                  <a:pt x="100310" y="109587"/>
                </a:lnTo>
                <a:cubicBezTo>
                  <a:pt x="124718" y="103733"/>
                  <a:pt x="142875" y="81756"/>
                  <a:pt x="142875" y="55563"/>
                </a:cubicBezTo>
                <a:cubicBezTo>
                  <a:pt x="142875" y="24854"/>
                  <a:pt x="118021" y="0"/>
                  <a:pt x="87313" y="0"/>
                </a:cubicBezTo>
                <a:lnTo>
                  <a:pt x="15875" y="0"/>
                </a:lnTo>
                <a:close/>
                <a:moveTo>
                  <a:pt x="87313" y="79375"/>
                </a:moveTo>
                <a:lnTo>
                  <a:pt x="31750" y="79375"/>
                </a:lnTo>
                <a:lnTo>
                  <a:pt x="31750" y="31750"/>
                </a:lnTo>
                <a:lnTo>
                  <a:pt x="87313" y="31750"/>
                </a:lnTo>
                <a:cubicBezTo>
                  <a:pt x="100459" y="31750"/>
                  <a:pt x="111125" y="42416"/>
                  <a:pt x="111125" y="55563"/>
                </a:cubicBezTo>
                <a:cubicBezTo>
                  <a:pt x="111125" y="68709"/>
                  <a:pt x="100459" y="79375"/>
                  <a:pt x="87313" y="793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9" name="Text 37"/>
          <p:cNvSpPr/>
          <p:nvPr/>
        </p:nvSpPr>
        <p:spPr>
          <a:xfrm>
            <a:off x="4038521" y="2261870"/>
            <a:ext cx="82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制定计划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6084213" y="19824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49337" y="138212"/>
                </a:moveTo>
                <a:cubicBezTo>
                  <a:pt x="255538" y="132011"/>
                  <a:pt x="255538" y="121940"/>
                  <a:pt x="249337" y="115739"/>
                </a:cubicBezTo>
                <a:lnTo>
                  <a:pt x="169962" y="36364"/>
                </a:lnTo>
                <a:cubicBezTo>
                  <a:pt x="163761" y="30163"/>
                  <a:pt x="153690" y="30163"/>
                  <a:pt x="147489" y="36364"/>
                </a:cubicBezTo>
                <a:cubicBezTo>
                  <a:pt x="141288" y="42565"/>
                  <a:pt x="141288" y="52636"/>
                  <a:pt x="147489" y="58837"/>
                </a:cubicBezTo>
                <a:lnTo>
                  <a:pt x="199777" y="111125"/>
                </a:lnTo>
                <a:lnTo>
                  <a:pt x="15875" y="111125"/>
                </a:lnTo>
                <a:cubicBezTo>
                  <a:pt x="7094" y="111125"/>
                  <a:pt x="0" y="118219"/>
                  <a:pt x="0" y="127000"/>
                </a:cubicBezTo>
                <a:cubicBezTo>
                  <a:pt x="0" y="135781"/>
                  <a:pt x="7094" y="142875"/>
                  <a:pt x="15875" y="142875"/>
                </a:cubicBezTo>
                <a:lnTo>
                  <a:pt x="199777" y="142875"/>
                </a:lnTo>
                <a:lnTo>
                  <a:pt x="147489" y="195163"/>
                </a:lnTo>
                <a:cubicBezTo>
                  <a:pt x="141287" y="201364"/>
                  <a:pt x="141287" y="211435"/>
                  <a:pt x="147489" y="217636"/>
                </a:cubicBezTo>
                <a:cubicBezTo>
                  <a:pt x="153690" y="223838"/>
                  <a:pt x="163761" y="223838"/>
                  <a:pt x="169962" y="217636"/>
                </a:cubicBezTo>
                <a:lnTo>
                  <a:pt x="249337" y="13826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1" name="Shape 39"/>
          <p:cNvSpPr/>
          <p:nvPr/>
        </p:nvSpPr>
        <p:spPr>
          <a:xfrm>
            <a:off x="7608411" y="1703070"/>
            <a:ext cx="736600" cy="508000"/>
          </a:xfrm>
          <a:custGeom>
            <a:avLst/>
            <a:gdLst/>
            <a:ahLst/>
            <a:cxnLst/>
            <a:rect l="l" t="t" r="r" b="b"/>
            <a:pathLst>
              <a:path w="736600" h="508000">
                <a:moveTo>
                  <a:pt x="101600" y="0"/>
                </a:moveTo>
                <a:lnTo>
                  <a:pt x="635000" y="0"/>
                </a:lnTo>
                <a:cubicBezTo>
                  <a:pt x="691075" y="0"/>
                  <a:pt x="736600" y="45525"/>
                  <a:pt x="736600" y="101600"/>
                </a:cubicBezTo>
                <a:lnTo>
                  <a:pt x="736600" y="406400"/>
                </a:lnTo>
                <a:cubicBezTo>
                  <a:pt x="736600" y="462475"/>
                  <a:pt x="691075" y="508000"/>
                  <a:pt x="635000" y="508000"/>
                </a:cubicBezTo>
                <a:lnTo>
                  <a:pt x="101600" y="508000"/>
                </a:lnTo>
                <a:cubicBezTo>
                  <a:pt x="45525" y="508000"/>
                  <a:pt x="0" y="462475"/>
                  <a:pt x="0" y="406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42" name="Shape 40"/>
          <p:cNvSpPr/>
          <p:nvPr/>
        </p:nvSpPr>
        <p:spPr>
          <a:xfrm>
            <a:off x="7815183" y="181737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63500" y="47625"/>
                </a:moveTo>
                <a:cubicBezTo>
                  <a:pt x="63500" y="30113"/>
                  <a:pt x="77738" y="15875"/>
                  <a:pt x="95250" y="15875"/>
                </a:cubicBezTo>
                <a:lnTo>
                  <a:pt x="269875" y="15875"/>
                </a:lnTo>
                <a:cubicBezTo>
                  <a:pt x="287387" y="15875"/>
                  <a:pt x="301625" y="30113"/>
                  <a:pt x="301625" y="47625"/>
                </a:cubicBezTo>
                <a:lnTo>
                  <a:pt x="301625" y="166688"/>
                </a:lnTo>
                <a:lnTo>
                  <a:pt x="254000" y="166688"/>
                </a:lnTo>
                <a:lnTo>
                  <a:pt x="254000" y="158750"/>
                </a:lnTo>
                <a:cubicBezTo>
                  <a:pt x="254000" y="149969"/>
                  <a:pt x="246906" y="142875"/>
                  <a:pt x="238125" y="142875"/>
                </a:cubicBezTo>
                <a:lnTo>
                  <a:pt x="206375" y="142875"/>
                </a:lnTo>
                <a:cubicBezTo>
                  <a:pt x="197594" y="142875"/>
                  <a:pt x="190500" y="149969"/>
                  <a:pt x="190500" y="158750"/>
                </a:cubicBezTo>
                <a:lnTo>
                  <a:pt x="190500" y="166688"/>
                </a:lnTo>
                <a:lnTo>
                  <a:pt x="126454" y="166688"/>
                </a:lnTo>
                <a:cubicBezTo>
                  <a:pt x="131862" y="157361"/>
                  <a:pt x="134938" y="146496"/>
                  <a:pt x="134938" y="134938"/>
                </a:cubicBezTo>
                <a:cubicBezTo>
                  <a:pt x="134938" y="99864"/>
                  <a:pt x="106511" y="71438"/>
                  <a:pt x="71438" y="71438"/>
                </a:cubicBezTo>
                <a:cubicBezTo>
                  <a:pt x="68759" y="71438"/>
                  <a:pt x="66080" y="71586"/>
                  <a:pt x="63500" y="71934"/>
                </a:cubicBezTo>
                <a:lnTo>
                  <a:pt x="63500" y="47625"/>
                </a:lnTo>
                <a:close/>
                <a:moveTo>
                  <a:pt x="165199" y="222250"/>
                </a:moveTo>
                <a:cubicBezTo>
                  <a:pt x="162669" y="210245"/>
                  <a:pt x="157113" y="199380"/>
                  <a:pt x="149275" y="190500"/>
                </a:cubicBezTo>
                <a:lnTo>
                  <a:pt x="301625" y="190500"/>
                </a:lnTo>
                <a:cubicBezTo>
                  <a:pt x="301625" y="208012"/>
                  <a:pt x="287387" y="222250"/>
                  <a:pt x="269875" y="222250"/>
                </a:cubicBezTo>
                <a:lnTo>
                  <a:pt x="165199" y="222250"/>
                </a:lnTo>
                <a:close/>
                <a:moveTo>
                  <a:pt x="31750" y="134938"/>
                </a:moveTo>
                <a:cubicBezTo>
                  <a:pt x="31750" y="113033"/>
                  <a:pt x="49533" y="95250"/>
                  <a:pt x="71437" y="95250"/>
                </a:cubicBezTo>
                <a:cubicBezTo>
                  <a:pt x="93342" y="95250"/>
                  <a:pt x="111125" y="113033"/>
                  <a:pt x="111125" y="134938"/>
                </a:cubicBezTo>
                <a:cubicBezTo>
                  <a:pt x="111125" y="156842"/>
                  <a:pt x="93342" y="174625"/>
                  <a:pt x="71438" y="174625"/>
                </a:cubicBezTo>
                <a:cubicBezTo>
                  <a:pt x="49533" y="174625"/>
                  <a:pt x="31750" y="156842"/>
                  <a:pt x="31750" y="134938"/>
                </a:cubicBezTo>
                <a:close/>
                <a:moveTo>
                  <a:pt x="0" y="238125"/>
                </a:moveTo>
                <a:cubicBezTo>
                  <a:pt x="0" y="211832"/>
                  <a:pt x="21332" y="190500"/>
                  <a:pt x="47625" y="190500"/>
                </a:cubicBezTo>
                <a:lnTo>
                  <a:pt x="95250" y="190500"/>
                </a:lnTo>
                <a:cubicBezTo>
                  <a:pt x="121543" y="190500"/>
                  <a:pt x="142875" y="211832"/>
                  <a:pt x="142875" y="238125"/>
                </a:cubicBezTo>
                <a:cubicBezTo>
                  <a:pt x="142875" y="246906"/>
                  <a:pt x="135781" y="254000"/>
                  <a:pt x="127000" y="254000"/>
                </a:cubicBezTo>
                <a:lnTo>
                  <a:pt x="15875" y="254000"/>
                </a:lnTo>
                <a:cubicBezTo>
                  <a:pt x="7094" y="254000"/>
                  <a:pt x="0" y="246906"/>
                  <a:pt x="0" y="23812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3" name="Text 41"/>
          <p:cNvSpPr/>
          <p:nvPr/>
        </p:nvSpPr>
        <p:spPr>
          <a:xfrm>
            <a:off x="7563961" y="2261870"/>
            <a:ext cx="82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用药教育</a:t>
            </a:r>
            <a:endParaRPr lang="en-US" sz="1600" dirty="0"/>
          </a:p>
        </p:txBody>
      </p:sp>
      <p:sp>
        <p:nvSpPr>
          <p:cNvPr id="44" name="Shape 42"/>
          <p:cNvSpPr/>
          <p:nvPr/>
        </p:nvSpPr>
        <p:spPr>
          <a:xfrm>
            <a:off x="9609653" y="19824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49337" y="138212"/>
                </a:moveTo>
                <a:cubicBezTo>
                  <a:pt x="255538" y="132011"/>
                  <a:pt x="255538" y="121940"/>
                  <a:pt x="249337" y="115739"/>
                </a:cubicBezTo>
                <a:lnTo>
                  <a:pt x="169962" y="36364"/>
                </a:lnTo>
                <a:cubicBezTo>
                  <a:pt x="163761" y="30163"/>
                  <a:pt x="153690" y="30163"/>
                  <a:pt x="147489" y="36364"/>
                </a:cubicBezTo>
                <a:cubicBezTo>
                  <a:pt x="141288" y="42565"/>
                  <a:pt x="141288" y="52636"/>
                  <a:pt x="147489" y="58837"/>
                </a:cubicBezTo>
                <a:lnTo>
                  <a:pt x="199777" y="111125"/>
                </a:lnTo>
                <a:lnTo>
                  <a:pt x="15875" y="111125"/>
                </a:lnTo>
                <a:cubicBezTo>
                  <a:pt x="7094" y="111125"/>
                  <a:pt x="0" y="118219"/>
                  <a:pt x="0" y="127000"/>
                </a:cubicBezTo>
                <a:cubicBezTo>
                  <a:pt x="0" y="135781"/>
                  <a:pt x="7094" y="142875"/>
                  <a:pt x="15875" y="142875"/>
                </a:cubicBezTo>
                <a:lnTo>
                  <a:pt x="199777" y="142875"/>
                </a:lnTo>
                <a:lnTo>
                  <a:pt x="147489" y="195163"/>
                </a:lnTo>
                <a:cubicBezTo>
                  <a:pt x="141287" y="201364"/>
                  <a:pt x="141287" y="211435"/>
                  <a:pt x="147489" y="217636"/>
                </a:cubicBezTo>
                <a:cubicBezTo>
                  <a:pt x="153690" y="223838"/>
                  <a:pt x="163761" y="223838"/>
                  <a:pt x="169962" y="217636"/>
                </a:cubicBezTo>
                <a:lnTo>
                  <a:pt x="249337" y="13826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5" name="Shape 43"/>
          <p:cNvSpPr/>
          <p:nvPr/>
        </p:nvSpPr>
        <p:spPr>
          <a:xfrm>
            <a:off x="11133852" y="1703070"/>
            <a:ext cx="736600" cy="508000"/>
          </a:xfrm>
          <a:custGeom>
            <a:avLst/>
            <a:gdLst/>
            <a:ahLst/>
            <a:cxnLst/>
            <a:rect l="l" t="t" r="r" b="b"/>
            <a:pathLst>
              <a:path w="736600" h="508000">
                <a:moveTo>
                  <a:pt x="101600" y="0"/>
                </a:moveTo>
                <a:lnTo>
                  <a:pt x="635000" y="0"/>
                </a:lnTo>
                <a:cubicBezTo>
                  <a:pt x="691075" y="0"/>
                  <a:pt x="736600" y="45525"/>
                  <a:pt x="736600" y="101600"/>
                </a:cubicBezTo>
                <a:lnTo>
                  <a:pt x="736600" y="406400"/>
                </a:lnTo>
                <a:cubicBezTo>
                  <a:pt x="736600" y="462475"/>
                  <a:pt x="691075" y="508000"/>
                  <a:pt x="635000" y="508000"/>
                </a:cubicBezTo>
                <a:lnTo>
                  <a:pt x="101600" y="508000"/>
                </a:lnTo>
                <a:cubicBezTo>
                  <a:pt x="45525" y="508000"/>
                  <a:pt x="0" y="462475"/>
                  <a:pt x="0" y="406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46" name="Shape 44"/>
          <p:cNvSpPr/>
          <p:nvPr/>
        </p:nvSpPr>
        <p:spPr>
          <a:xfrm>
            <a:off x="11372374" y="18173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53529"/>
                </a:moveTo>
                <a:lnTo>
                  <a:pt x="119559" y="43210"/>
                </a:lnTo>
                <a:cubicBezTo>
                  <a:pt x="107156" y="26045"/>
                  <a:pt x="87263" y="15875"/>
                  <a:pt x="66030" y="15875"/>
                </a:cubicBezTo>
                <a:cubicBezTo>
                  <a:pt x="29567" y="15875"/>
                  <a:pt x="0" y="45442"/>
                  <a:pt x="0" y="81905"/>
                </a:cubicBezTo>
                <a:lnTo>
                  <a:pt x="0" y="83195"/>
                </a:lnTo>
                <a:cubicBezTo>
                  <a:pt x="0" y="94903"/>
                  <a:pt x="3076" y="107007"/>
                  <a:pt x="8235" y="119063"/>
                </a:cubicBezTo>
                <a:lnTo>
                  <a:pt x="60821" y="119063"/>
                </a:lnTo>
                <a:cubicBezTo>
                  <a:pt x="62409" y="119063"/>
                  <a:pt x="63847" y="118120"/>
                  <a:pt x="64492" y="116632"/>
                </a:cubicBezTo>
                <a:lnTo>
                  <a:pt x="80268" y="78780"/>
                </a:lnTo>
                <a:cubicBezTo>
                  <a:pt x="82104" y="74414"/>
                  <a:pt x="86370" y="71537"/>
                  <a:pt x="91083" y="71438"/>
                </a:cubicBezTo>
                <a:cubicBezTo>
                  <a:pt x="95796" y="71338"/>
                  <a:pt x="100161" y="74116"/>
                  <a:pt x="102096" y="78432"/>
                </a:cubicBezTo>
                <a:lnTo>
                  <a:pt x="127546" y="134938"/>
                </a:lnTo>
                <a:lnTo>
                  <a:pt x="148084" y="93861"/>
                </a:lnTo>
                <a:cubicBezTo>
                  <a:pt x="150118" y="89843"/>
                  <a:pt x="154236" y="87263"/>
                  <a:pt x="158750" y="87263"/>
                </a:cubicBezTo>
                <a:cubicBezTo>
                  <a:pt x="163264" y="87263"/>
                  <a:pt x="167382" y="89793"/>
                  <a:pt x="169416" y="93861"/>
                </a:cubicBezTo>
                <a:lnTo>
                  <a:pt x="180925" y="116830"/>
                </a:lnTo>
                <a:cubicBezTo>
                  <a:pt x="181620" y="118170"/>
                  <a:pt x="182959" y="119013"/>
                  <a:pt x="184497" y="119013"/>
                </a:cubicBezTo>
                <a:lnTo>
                  <a:pt x="245814" y="119013"/>
                </a:lnTo>
                <a:cubicBezTo>
                  <a:pt x="251023" y="106958"/>
                  <a:pt x="254050" y="94853"/>
                  <a:pt x="254050" y="83145"/>
                </a:cubicBezTo>
                <a:lnTo>
                  <a:pt x="254050" y="81855"/>
                </a:lnTo>
                <a:cubicBezTo>
                  <a:pt x="254000" y="45442"/>
                  <a:pt x="224433" y="15875"/>
                  <a:pt x="187970" y="15875"/>
                </a:cubicBezTo>
                <a:cubicBezTo>
                  <a:pt x="166787" y="15875"/>
                  <a:pt x="146844" y="26045"/>
                  <a:pt x="134441" y="43210"/>
                </a:cubicBezTo>
                <a:lnTo>
                  <a:pt x="127000" y="53479"/>
                </a:lnTo>
                <a:close/>
                <a:moveTo>
                  <a:pt x="232966" y="142875"/>
                </a:moveTo>
                <a:lnTo>
                  <a:pt x="184448" y="142875"/>
                </a:lnTo>
                <a:cubicBezTo>
                  <a:pt x="173930" y="142875"/>
                  <a:pt x="164306" y="136922"/>
                  <a:pt x="159593" y="127496"/>
                </a:cubicBezTo>
                <a:lnTo>
                  <a:pt x="158750" y="125809"/>
                </a:lnTo>
                <a:lnTo>
                  <a:pt x="137666" y="168027"/>
                </a:lnTo>
                <a:cubicBezTo>
                  <a:pt x="135632" y="172145"/>
                  <a:pt x="131366" y="174724"/>
                  <a:pt x="126752" y="174625"/>
                </a:cubicBezTo>
                <a:cubicBezTo>
                  <a:pt x="122138" y="174526"/>
                  <a:pt x="118021" y="171797"/>
                  <a:pt x="116136" y="167630"/>
                </a:cubicBezTo>
                <a:lnTo>
                  <a:pt x="91678" y="113308"/>
                </a:lnTo>
                <a:lnTo>
                  <a:pt x="86469" y="125809"/>
                </a:lnTo>
                <a:cubicBezTo>
                  <a:pt x="82153" y="136178"/>
                  <a:pt x="72033" y="142925"/>
                  <a:pt x="60821" y="142925"/>
                </a:cubicBezTo>
                <a:lnTo>
                  <a:pt x="21034" y="142925"/>
                </a:lnTo>
                <a:cubicBezTo>
                  <a:pt x="44450" y="179536"/>
                  <a:pt x="82054" y="213221"/>
                  <a:pt x="105569" y="231180"/>
                </a:cubicBezTo>
                <a:cubicBezTo>
                  <a:pt x="111720" y="235843"/>
                  <a:pt x="119261" y="238175"/>
                  <a:pt x="126950" y="238175"/>
                </a:cubicBezTo>
                <a:cubicBezTo>
                  <a:pt x="134640" y="238175"/>
                  <a:pt x="142230" y="235893"/>
                  <a:pt x="148332" y="231180"/>
                </a:cubicBezTo>
                <a:cubicBezTo>
                  <a:pt x="171946" y="213171"/>
                  <a:pt x="209550" y="179487"/>
                  <a:pt x="232966" y="142875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7" name="Text 45"/>
          <p:cNvSpPr/>
          <p:nvPr/>
        </p:nvSpPr>
        <p:spPr>
          <a:xfrm>
            <a:off x="11089402" y="2261870"/>
            <a:ext cx="82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监测效果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13135094" y="198247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249337" y="138212"/>
                </a:moveTo>
                <a:cubicBezTo>
                  <a:pt x="255538" y="132011"/>
                  <a:pt x="255538" y="121940"/>
                  <a:pt x="249337" y="115739"/>
                </a:cubicBezTo>
                <a:lnTo>
                  <a:pt x="169962" y="36364"/>
                </a:lnTo>
                <a:cubicBezTo>
                  <a:pt x="163761" y="30163"/>
                  <a:pt x="153690" y="30163"/>
                  <a:pt x="147489" y="36364"/>
                </a:cubicBezTo>
                <a:cubicBezTo>
                  <a:pt x="141288" y="42565"/>
                  <a:pt x="141288" y="52636"/>
                  <a:pt x="147489" y="58837"/>
                </a:cubicBezTo>
                <a:lnTo>
                  <a:pt x="199777" y="111125"/>
                </a:lnTo>
                <a:lnTo>
                  <a:pt x="15875" y="111125"/>
                </a:lnTo>
                <a:cubicBezTo>
                  <a:pt x="7094" y="111125"/>
                  <a:pt x="0" y="118219"/>
                  <a:pt x="0" y="127000"/>
                </a:cubicBezTo>
                <a:cubicBezTo>
                  <a:pt x="0" y="135781"/>
                  <a:pt x="7094" y="142875"/>
                  <a:pt x="15875" y="142875"/>
                </a:cubicBezTo>
                <a:lnTo>
                  <a:pt x="199777" y="142875"/>
                </a:lnTo>
                <a:lnTo>
                  <a:pt x="147489" y="195163"/>
                </a:lnTo>
                <a:cubicBezTo>
                  <a:pt x="141287" y="201364"/>
                  <a:pt x="141287" y="211435"/>
                  <a:pt x="147489" y="217636"/>
                </a:cubicBezTo>
                <a:cubicBezTo>
                  <a:pt x="153690" y="223838"/>
                  <a:pt x="163761" y="223838"/>
                  <a:pt x="169962" y="217636"/>
                </a:cubicBezTo>
                <a:lnTo>
                  <a:pt x="249337" y="13826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9" name="Shape 47"/>
          <p:cNvSpPr/>
          <p:nvPr/>
        </p:nvSpPr>
        <p:spPr>
          <a:xfrm>
            <a:off x="14659293" y="1703070"/>
            <a:ext cx="736600" cy="508000"/>
          </a:xfrm>
          <a:custGeom>
            <a:avLst/>
            <a:gdLst/>
            <a:ahLst/>
            <a:cxnLst/>
            <a:rect l="l" t="t" r="r" b="b"/>
            <a:pathLst>
              <a:path w="736600" h="508000">
                <a:moveTo>
                  <a:pt x="101600" y="0"/>
                </a:moveTo>
                <a:lnTo>
                  <a:pt x="635000" y="0"/>
                </a:lnTo>
                <a:cubicBezTo>
                  <a:pt x="691075" y="0"/>
                  <a:pt x="736600" y="45525"/>
                  <a:pt x="736600" y="101600"/>
                </a:cubicBezTo>
                <a:lnTo>
                  <a:pt x="736600" y="406400"/>
                </a:lnTo>
                <a:cubicBezTo>
                  <a:pt x="736600" y="462475"/>
                  <a:pt x="691075" y="508000"/>
                  <a:pt x="635000" y="508000"/>
                </a:cubicBezTo>
                <a:lnTo>
                  <a:pt x="101600" y="508000"/>
                </a:lnTo>
                <a:cubicBezTo>
                  <a:pt x="45525" y="508000"/>
                  <a:pt x="0" y="462475"/>
                  <a:pt x="0" y="406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50" name="Shape 48"/>
          <p:cNvSpPr/>
          <p:nvPr/>
        </p:nvSpPr>
        <p:spPr>
          <a:xfrm>
            <a:off x="14866064" y="181737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206325" y="104428"/>
                </a:moveTo>
                <a:cubicBezTo>
                  <a:pt x="212378" y="102791"/>
                  <a:pt x="218728" y="105668"/>
                  <a:pt x="221456" y="111274"/>
                </a:cubicBezTo>
                <a:lnTo>
                  <a:pt x="230684" y="129927"/>
                </a:lnTo>
                <a:cubicBezTo>
                  <a:pt x="235793" y="130621"/>
                  <a:pt x="240804" y="132011"/>
                  <a:pt x="245517" y="133945"/>
                </a:cubicBezTo>
                <a:lnTo>
                  <a:pt x="262880" y="122386"/>
                </a:lnTo>
                <a:cubicBezTo>
                  <a:pt x="268089" y="118914"/>
                  <a:pt x="274985" y="119608"/>
                  <a:pt x="279400" y="124023"/>
                </a:cubicBezTo>
                <a:lnTo>
                  <a:pt x="288925" y="133548"/>
                </a:lnTo>
                <a:cubicBezTo>
                  <a:pt x="293340" y="137964"/>
                  <a:pt x="294035" y="144909"/>
                  <a:pt x="290562" y="150068"/>
                </a:cubicBezTo>
                <a:lnTo>
                  <a:pt x="279003" y="167382"/>
                </a:lnTo>
                <a:cubicBezTo>
                  <a:pt x="279946" y="169714"/>
                  <a:pt x="280789" y="172145"/>
                  <a:pt x="281484" y="174675"/>
                </a:cubicBezTo>
                <a:cubicBezTo>
                  <a:pt x="282178" y="177205"/>
                  <a:pt x="282625" y="179685"/>
                  <a:pt x="282972" y="182215"/>
                </a:cubicBezTo>
                <a:lnTo>
                  <a:pt x="301675" y="191443"/>
                </a:lnTo>
                <a:cubicBezTo>
                  <a:pt x="307280" y="194221"/>
                  <a:pt x="310158" y="200571"/>
                  <a:pt x="308521" y="206573"/>
                </a:cubicBezTo>
                <a:lnTo>
                  <a:pt x="305048" y="219571"/>
                </a:lnTo>
                <a:cubicBezTo>
                  <a:pt x="303411" y="225574"/>
                  <a:pt x="297805" y="229642"/>
                  <a:pt x="291554" y="229245"/>
                </a:cubicBezTo>
                <a:lnTo>
                  <a:pt x="270718" y="227905"/>
                </a:lnTo>
                <a:cubicBezTo>
                  <a:pt x="267593" y="231924"/>
                  <a:pt x="263971" y="235645"/>
                  <a:pt x="259854" y="238820"/>
                </a:cubicBezTo>
                <a:lnTo>
                  <a:pt x="261193" y="259606"/>
                </a:lnTo>
                <a:cubicBezTo>
                  <a:pt x="261590" y="265857"/>
                  <a:pt x="257522" y="271512"/>
                  <a:pt x="251520" y="273100"/>
                </a:cubicBezTo>
                <a:lnTo>
                  <a:pt x="238522" y="276572"/>
                </a:lnTo>
                <a:cubicBezTo>
                  <a:pt x="232470" y="278209"/>
                  <a:pt x="226169" y="275332"/>
                  <a:pt x="223391" y="269726"/>
                </a:cubicBezTo>
                <a:lnTo>
                  <a:pt x="214164" y="251073"/>
                </a:lnTo>
                <a:cubicBezTo>
                  <a:pt x="209054" y="250379"/>
                  <a:pt x="204043" y="248989"/>
                  <a:pt x="199330" y="247055"/>
                </a:cubicBezTo>
                <a:lnTo>
                  <a:pt x="181967" y="258614"/>
                </a:lnTo>
                <a:cubicBezTo>
                  <a:pt x="176758" y="262086"/>
                  <a:pt x="169863" y="261392"/>
                  <a:pt x="165447" y="256977"/>
                </a:cubicBezTo>
                <a:lnTo>
                  <a:pt x="155922" y="247452"/>
                </a:lnTo>
                <a:cubicBezTo>
                  <a:pt x="151507" y="243036"/>
                  <a:pt x="150813" y="236141"/>
                  <a:pt x="154285" y="230932"/>
                </a:cubicBezTo>
                <a:lnTo>
                  <a:pt x="165844" y="213568"/>
                </a:lnTo>
                <a:cubicBezTo>
                  <a:pt x="164902" y="211237"/>
                  <a:pt x="164058" y="208806"/>
                  <a:pt x="163364" y="206276"/>
                </a:cubicBezTo>
                <a:cubicBezTo>
                  <a:pt x="162669" y="203746"/>
                  <a:pt x="162223" y="201216"/>
                  <a:pt x="161875" y="198735"/>
                </a:cubicBezTo>
                <a:lnTo>
                  <a:pt x="143173" y="189508"/>
                </a:lnTo>
                <a:cubicBezTo>
                  <a:pt x="137567" y="186730"/>
                  <a:pt x="134739" y="180380"/>
                  <a:pt x="136327" y="174377"/>
                </a:cubicBezTo>
                <a:lnTo>
                  <a:pt x="139799" y="161379"/>
                </a:lnTo>
                <a:cubicBezTo>
                  <a:pt x="141436" y="155377"/>
                  <a:pt x="147042" y="151309"/>
                  <a:pt x="153293" y="151705"/>
                </a:cubicBezTo>
                <a:lnTo>
                  <a:pt x="174079" y="153045"/>
                </a:lnTo>
                <a:cubicBezTo>
                  <a:pt x="177205" y="149027"/>
                  <a:pt x="180826" y="145306"/>
                  <a:pt x="184944" y="142131"/>
                </a:cubicBezTo>
                <a:lnTo>
                  <a:pt x="183604" y="121394"/>
                </a:lnTo>
                <a:cubicBezTo>
                  <a:pt x="183207" y="115143"/>
                  <a:pt x="187275" y="109488"/>
                  <a:pt x="193278" y="107900"/>
                </a:cubicBezTo>
                <a:lnTo>
                  <a:pt x="206276" y="104428"/>
                </a:lnTo>
                <a:close/>
                <a:moveTo>
                  <a:pt x="222448" y="168672"/>
                </a:moveTo>
                <a:cubicBezTo>
                  <a:pt x="210401" y="168686"/>
                  <a:pt x="200631" y="178478"/>
                  <a:pt x="200645" y="190525"/>
                </a:cubicBezTo>
                <a:cubicBezTo>
                  <a:pt x="200659" y="202572"/>
                  <a:pt x="210451" y="212342"/>
                  <a:pt x="222498" y="212328"/>
                </a:cubicBezTo>
                <a:cubicBezTo>
                  <a:pt x="234545" y="212314"/>
                  <a:pt x="244315" y="202522"/>
                  <a:pt x="244301" y="190475"/>
                </a:cubicBezTo>
                <a:cubicBezTo>
                  <a:pt x="244288" y="178428"/>
                  <a:pt x="234496" y="168658"/>
                  <a:pt x="222448" y="168672"/>
                </a:cubicBezTo>
                <a:close/>
                <a:moveTo>
                  <a:pt x="111571" y="-22572"/>
                </a:moveTo>
                <a:lnTo>
                  <a:pt x="124569" y="-19100"/>
                </a:lnTo>
                <a:cubicBezTo>
                  <a:pt x="130572" y="-17462"/>
                  <a:pt x="134640" y="-11807"/>
                  <a:pt x="134243" y="-5606"/>
                </a:cubicBezTo>
                <a:lnTo>
                  <a:pt x="132904" y="15131"/>
                </a:lnTo>
                <a:cubicBezTo>
                  <a:pt x="137021" y="18306"/>
                  <a:pt x="140643" y="21977"/>
                  <a:pt x="143768" y="26045"/>
                </a:cubicBezTo>
                <a:lnTo>
                  <a:pt x="164604" y="24705"/>
                </a:lnTo>
                <a:cubicBezTo>
                  <a:pt x="170805" y="24309"/>
                  <a:pt x="176461" y="28377"/>
                  <a:pt x="178098" y="34379"/>
                </a:cubicBezTo>
                <a:lnTo>
                  <a:pt x="181570" y="47377"/>
                </a:lnTo>
                <a:cubicBezTo>
                  <a:pt x="183158" y="53380"/>
                  <a:pt x="180330" y="59730"/>
                  <a:pt x="174724" y="62508"/>
                </a:cubicBezTo>
                <a:lnTo>
                  <a:pt x="156021" y="71735"/>
                </a:lnTo>
                <a:cubicBezTo>
                  <a:pt x="155674" y="74265"/>
                  <a:pt x="155178" y="76795"/>
                  <a:pt x="154533" y="79276"/>
                </a:cubicBezTo>
                <a:cubicBezTo>
                  <a:pt x="153888" y="81756"/>
                  <a:pt x="152995" y="84237"/>
                  <a:pt x="152053" y="86568"/>
                </a:cubicBezTo>
                <a:lnTo>
                  <a:pt x="163612" y="103932"/>
                </a:lnTo>
                <a:cubicBezTo>
                  <a:pt x="167084" y="109141"/>
                  <a:pt x="166390" y="116036"/>
                  <a:pt x="161975" y="120452"/>
                </a:cubicBezTo>
                <a:lnTo>
                  <a:pt x="152450" y="129977"/>
                </a:lnTo>
                <a:cubicBezTo>
                  <a:pt x="148034" y="134392"/>
                  <a:pt x="141139" y="135086"/>
                  <a:pt x="135930" y="131614"/>
                </a:cubicBezTo>
                <a:lnTo>
                  <a:pt x="118566" y="120055"/>
                </a:lnTo>
                <a:cubicBezTo>
                  <a:pt x="113854" y="121989"/>
                  <a:pt x="108843" y="123379"/>
                  <a:pt x="103733" y="124073"/>
                </a:cubicBezTo>
                <a:lnTo>
                  <a:pt x="94506" y="142726"/>
                </a:lnTo>
                <a:cubicBezTo>
                  <a:pt x="91728" y="148332"/>
                  <a:pt x="85378" y="151160"/>
                  <a:pt x="79375" y="149572"/>
                </a:cubicBezTo>
                <a:lnTo>
                  <a:pt x="66377" y="146100"/>
                </a:lnTo>
                <a:cubicBezTo>
                  <a:pt x="60325" y="144463"/>
                  <a:pt x="56307" y="138807"/>
                  <a:pt x="56704" y="132606"/>
                </a:cubicBezTo>
                <a:lnTo>
                  <a:pt x="58043" y="111820"/>
                </a:lnTo>
                <a:cubicBezTo>
                  <a:pt x="53925" y="108645"/>
                  <a:pt x="50304" y="104973"/>
                  <a:pt x="47179" y="100905"/>
                </a:cubicBezTo>
                <a:lnTo>
                  <a:pt x="26343" y="102245"/>
                </a:lnTo>
                <a:cubicBezTo>
                  <a:pt x="20141" y="102642"/>
                  <a:pt x="14486" y="98574"/>
                  <a:pt x="12849" y="92571"/>
                </a:cubicBezTo>
                <a:lnTo>
                  <a:pt x="9376" y="79573"/>
                </a:lnTo>
                <a:cubicBezTo>
                  <a:pt x="7789" y="73571"/>
                  <a:pt x="10616" y="67221"/>
                  <a:pt x="16222" y="64443"/>
                </a:cubicBezTo>
                <a:lnTo>
                  <a:pt x="34925" y="55215"/>
                </a:lnTo>
                <a:cubicBezTo>
                  <a:pt x="35272" y="52685"/>
                  <a:pt x="35768" y="50205"/>
                  <a:pt x="36413" y="47675"/>
                </a:cubicBezTo>
                <a:cubicBezTo>
                  <a:pt x="37108" y="45145"/>
                  <a:pt x="37902" y="42714"/>
                  <a:pt x="38894" y="40382"/>
                </a:cubicBezTo>
                <a:lnTo>
                  <a:pt x="27335" y="23068"/>
                </a:lnTo>
                <a:cubicBezTo>
                  <a:pt x="23862" y="17859"/>
                  <a:pt x="24557" y="10964"/>
                  <a:pt x="28972" y="6548"/>
                </a:cubicBezTo>
                <a:lnTo>
                  <a:pt x="38497" y="-2977"/>
                </a:lnTo>
                <a:cubicBezTo>
                  <a:pt x="42912" y="-7392"/>
                  <a:pt x="49808" y="-8086"/>
                  <a:pt x="55017" y="-4614"/>
                </a:cubicBezTo>
                <a:lnTo>
                  <a:pt x="72380" y="6945"/>
                </a:lnTo>
                <a:cubicBezTo>
                  <a:pt x="77093" y="5011"/>
                  <a:pt x="82104" y="3621"/>
                  <a:pt x="87213" y="2927"/>
                </a:cubicBezTo>
                <a:lnTo>
                  <a:pt x="96441" y="-15726"/>
                </a:lnTo>
                <a:cubicBezTo>
                  <a:pt x="99219" y="-21332"/>
                  <a:pt x="105519" y="-24160"/>
                  <a:pt x="111571" y="-22572"/>
                </a:cubicBezTo>
                <a:close/>
                <a:moveTo>
                  <a:pt x="95448" y="41672"/>
                </a:moveTo>
                <a:cubicBezTo>
                  <a:pt x="83401" y="41672"/>
                  <a:pt x="73620" y="51453"/>
                  <a:pt x="73620" y="63500"/>
                </a:cubicBezTo>
                <a:cubicBezTo>
                  <a:pt x="73620" y="75547"/>
                  <a:pt x="83401" y="85328"/>
                  <a:pt x="95448" y="85328"/>
                </a:cubicBezTo>
                <a:cubicBezTo>
                  <a:pt x="107496" y="85328"/>
                  <a:pt x="117277" y="75547"/>
                  <a:pt x="117277" y="63500"/>
                </a:cubicBezTo>
                <a:cubicBezTo>
                  <a:pt x="117277" y="51453"/>
                  <a:pt x="107496" y="41672"/>
                  <a:pt x="95448" y="41672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Text 49"/>
          <p:cNvSpPr/>
          <p:nvPr/>
        </p:nvSpPr>
        <p:spPr>
          <a:xfrm>
            <a:off x="14614843" y="2261870"/>
            <a:ext cx="825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优化方案</a:t>
            </a:r>
            <a:endParaRPr lang="en-US" sz="1600" dirty="0"/>
          </a:p>
        </p:txBody>
      </p:sp>
      <p:grpSp>
        <p:nvGrpSpPr>
          <p:cNvPr id="69" name="组合 68"/>
          <p:cNvGrpSpPr/>
          <p:nvPr/>
        </p:nvGrpSpPr>
        <p:grpSpPr>
          <a:xfrm>
            <a:off x="373380" y="3060700"/>
            <a:ext cx="7581900" cy="889000"/>
            <a:chOff x="568" y="4660"/>
            <a:chExt cx="11940" cy="1400"/>
          </a:xfrm>
        </p:grpSpPr>
        <p:sp>
          <p:nvSpPr>
            <p:cNvPr id="13" name="Shape 3"/>
            <p:cNvSpPr/>
            <p:nvPr/>
          </p:nvSpPr>
          <p:spPr>
            <a:xfrm>
              <a:off x="568" y="4660"/>
              <a:ext cx="80" cy="1400"/>
            </a:xfrm>
            <a:custGeom>
              <a:avLst/>
              <a:gdLst/>
              <a:ahLst/>
              <a:cxnLst/>
              <a:rect l="l" t="t" r="r" b="b"/>
              <a:pathLst>
                <a:path w="50800" h="889000">
                  <a:moveTo>
                    <a:pt x="0" y="0"/>
                  </a:moveTo>
                  <a:lnTo>
                    <a:pt x="50800" y="0"/>
                  </a:lnTo>
                  <a:lnTo>
                    <a:pt x="50800" y="889000"/>
                  </a:lnTo>
                  <a:lnTo>
                    <a:pt x="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14" name="Shape 4"/>
            <p:cNvSpPr/>
            <p:nvPr/>
          </p:nvSpPr>
          <p:spPr>
            <a:xfrm>
              <a:off x="928" y="466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15" name="Text 5"/>
            <p:cNvSpPr/>
            <p:nvPr/>
          </p:nvSpPr>
          <p:spPr>
            <a:xfrm>
              <a:off x="848" y="466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dirty="0"/>
            </a:p>
          </p:txBody>
        </p:sp>
        <p:sp>
          <p:nvSpPr>
            <p:cNvPr id="16" name="Text 6"/>
            <p:cNvSpPr/>
            <p:nvPr/>
          </p:nvSpPr>
          <p:spPr>
            <a:xfrm>
              <a:off x="1968" y="478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评估老年人的用药需求</a:t>
              </a:r>
              <a:endParaRPr lang="en-US" sz="1600" dirty="0"/>
            </a:p>
          </p:txBody>
        </p:sp>
        <p:sp>
          <p:nvSpPr>
            <p:cNvPr id="18" name="Text 7"/>
            <p:cNvSpPr/>
            <p:nvPr/>
          </p:nvSpPr>
          <p:spPr>
            <a:xfrm>
              <a:off x="928" y="5620"/>
              <a:ext cx="11580" cy="4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了解老年人的</a:t>
              </a:r>
              <a:r>
                <a:rPr lang="en-US" sz="1400" b="1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疾病状况、用药史、药物过敏史</a:t>
              </a: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等，为制定个体化用药方案提供依据。</a:t>
              </a:r>
              <a:endParaRPr lang="en-US" sz="1600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73380" y="3949700"/>
            <a:ext cx="7581900" cy="889000"/>
            <a:chOff x="12728" y="4660"/>
            <a:chExt cx="11940" cy="1400"/>
          </a:xfrm>
        </p:grpSpPr>
        <p:sp>
          <p:nvSpPr>
            <p:cNvPr id="19" name="Shape 8"/>
            <p:cNvSpPr/>
            <p:nvPr/>
          </p:nvSpPr>
          <p:spPr>
            <a:xfrm>
              <a:off x="12728" y="4660"/>
              <a:ext cx="80" cy="1400"/>
            </a:xfrm>
            <a:custGeom>
              <a:avLst/>
              <a:gdLst/>
              <a:ahLst/>
              <a:cxnLst/>
              <a:rect l="l" t="t" r="r" b="b"/>
              <a:pathLst>
                <a:path w="50800" h="889000">
                  <a:moveTo>
                    <a:pt x="0" y="0"/>
                  </a:moveTo>
                  <a:lnTo>
                    <a:pt x="50800" y="0"/>
                  </a:lnTo>
                  <a:lnTo>
                    <a:pt x="50800" y="889000"/>
                  </a:lnTo>
                  <a:lnTo>
                    <a:pt x="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20" name="Shape 9"/>
            <p:cNvSpPr/>
            <p:nvPr/>
          </p:nvSpPr>
          <p:spPr>
            <a:xfrm>
              <a:off x="13088" y="466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22" name="Text 10"/>
            <p:cNvSpPr/>
            <p:nvPr/>
          </p:nvSpPr>
          <p:spPr>
            <a:xfrm>
              <a:off x="13008" y="466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2</a:t>
              </a:r>
              <a:endParaRPr lang="en-US" sz="1600" dirty="0"/>
            </a:p>
          </p:txBody>
        </p:sp>
        <p:sp>
          <p:nvSpPr>
            <p:cNvPr id="23" name="Text 11"/>
            <p:cNvSpPr/>
            <p:nvPr/>
          </p:nvSpPr>
          <p:spPr>
            <a:xfrm>
              <a:off x="14128" y="4780"/>
              <a:ext cx="234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制定用药计划</a:t>
              </a:r>
              <a:endParaRPr lang="en-US" sz="1600" dirty="0"/>
            </a:p>
          </p:txBody>
        </p:sp>
        <p:sp>
          <p:nvSpPr>
            <p:cNvPr id="24" name="Text 12"/>
            <p:cNvSpPr/>
            <p:nvPr/>
          </p:nvSpPr>
          <p:spPr>
            <a:xfrm>
              <a:off x="13088" y="5620"/>
              <a:ext cx="11580" cy="4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根据评估结果，制定合理的用药计划，包括</a:t>
              </a:r>
              <a:r>
                <a:rPr lang="en-US" sz="1400" b="1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药物种类、剂量、用药时间和频率</a:t>
              </a: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。</a:t>
              </a:r>
              <a:endParaRPr lang="en-US" sz="1600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73380" y="4838700"/>
            <a:ext cx="7581900" cy="889000"/>
            <a:chOff x="568" y="6380"/>
            <a:chExt cx="11940" cy="1400"/>
          </a:xfrm>
        </p:grpSpPr>
        <p:sp>
          <p:nvSpPr>
            <p:cNvPr id="25" name="Shape 13"/>
            <p:cNvSpPr/>
            <p:nvPr/>
          </p:nvSpPr>
          <p:spPr>
            <a:xfrm>
              <a:off x="568" y="6380"/>
              <a:ext cx="80" cy="1400"/>
            </a:xfrm>
            <a:custGeom>
              <a:avLst/>
              <a:gdLst/>
              <a:ahLst/>
              <a:cxnLst/>
              <a:rect l="l" t="t" r="r" b="b"/>
              <a:pathLst>
                <a:path w="50800" h="889000">
                  <a:moveTo>
                    <a:pt x="0" y="0"/>
                  </a:moveTo>
                  <a:lnTo>
                    <a:pt x="50800" y="0"/>
                  </a:lnTo>
                  <a:lnTo>
                    <a:pt x="50800" y="889000"/>
                  </a:lnTo>
                  <a:lnTo>
                    <a:pt x="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6" name="Shape 14"/>
            <p:cNvSpPr/>
            <p:nvPr/>
          </p:nvSpPr>
          <p:spPr>
            <a:xfrm>
              <a:off x="928" y="638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27" name="Text 15"/>
            <p:cNvSpPr/>
            <p:nvPr/>
          </p:nvSpPr>
          <p:spPr>
            <a:xfrm>
              <a:off x="848" y="638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3</a:t>
              </a:r>
              <a:endParaRPr lang="en-US" sz="1600" dirty="0"/>
            </a:p>
          </p:txBody>
        </p:sp>
        <p:sp>
          <p:nvSpPr>
            <p:cNvPr id="28" name="Text 16"/>
            <p:cNvSpPr/>
            <p:nvPr/>
          </p:nvSpPr>
          <p:spPr>
            <a:xfrm>
              <a:off x="1968" y="6500"/>
              <a:ext cx="234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提供用药教育</a:t>
              </a:r>
              <a:endParaRPr lang="en-US" sz="1600" dirty="0"/>
            </a:p>
          </p:txBody>
        </p:sp>
        <p:sp>
          <p:nvSpPr>
            <p:cNvPr id="52" name="Text 17"/>
            <p:cNvSpPr/>
            <p:nvPr/>
          </p:nvSpPr>
          <p:spPr>
            <a:xfrm>
              <a:off x="928" y="7340"/>
              <a:ext cx="11580" cy="4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向老年人及其照护者提供用药教育，包括</a:t>
              </a:r>
              <a:r>
                <a:rPr lang="en-US" sz="1400" b="1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药物的作用、副作用、用药方法和注意事项</a:t>
              </a: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。</a:t>
              </a:r>
              <a:endParaRPr lang="en-US" sz="1600" dirty="0"/>
            </a:p>
          </p:txBody>
        </p:sp>
      </p:grpSp>
      <p:sp>
        <p:nvSpPr>
          <p:cNvPr id="54" name="Shape 19"/>
          <p:cNvSpPr/>
          <p:nvPr/>
        </p:nvSpPr>
        <p:spPr>
          <a:xfrm>
            <a:off x="614680" y="57404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4A5D5A"/>
          </a:solidFill>
        </p:spPr>
      </p:sp>
      <p:grpSp>
        <p:nvGrpSpPr>
          <p:cNvPr id="66" name="组合 65"/>
          <p:cNvGrpSpPr/>
          <p:nvPr/>
        </p:nvGrpSpPr>
        <p:grpSpPr>
          <a:xfrm>
            <a:off x="379730" y="5727700"/>
            <a:ext cx="7581900" cy="889000"/>
            <a:chOff x="12728" y="6380"/>
            <a:chExt cx="11940" cy="1400"/>
          </a:xfrm>
        </p:grpSpPr>
        <p:sp>
          <p:nvSpPr>
            <p:cNvPr id="53" name="Shape 18"/>
            <p:cNvSpPr/>
            <p:nvPr/>
          </p:nvSpPr>
          <p:spPr>
            <a:xfrm>
              <a:off x="12728" y="6380"/>
              <a:ext cx="80" cy="1400"/>
            </a:xfrm>
            <a:custGeom>
              <a:avLst/>
              <a:gdLst/>
              <a:ahLst/>
              <a:cxnLst/>
              <a:rect l="l" t="t" r="r" b="b"/>
              <a:pathLst>
                <a:path w="50800" h="889000">
                  <a:moveTo>
                    <a:pt x="0" y="0"/>
                  </a:moveTo>
                  <a:lnTo>
                    <a:pt x="50800" y="0"/>
                  </a:lnTo>
                  <a:lnTo>
                    <a:pt x="50800" y="889000"/>
                  </a:lnTo>
                  <a:lnTo>
                    <a:pt x="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55" name="Text 20"/>
            <p:cNvSpPr/>
            <p:nvPr/>
          </p:nvSpPr>
          <p:spPr>
            <a:xfrm>
              <a:off x="13008" y="638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4</a:t>
              </a:r>
              <a:endParaRPr lang="en-US" sz="1600" dirty="0"/>
            </a:p>
          </p:txBody>
        </p:sp>
        <p:sp>
          <p:nvSpPr>
            <p:cNvPr id="56" name="Text 21"/>
            <p:cNvSpPr/>
            <p:nvPr/>
          </p:nvSpPr>
          <p:spPr>
            <a:xfrm>
              <a:off x="14128" y="650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监测用药效果和副作用</a:t>
              </a:r>
              <a:endParaRPr lang="en-US" sz="1600" dirty="0"/>
            </a:p>
          </p:txBody>
        </p:sp>
        <p:sp>
          <p:nvSpPr>
            <p:cNvPr id="57" name="Text 22"/>
            <p:cNvSpPr/>
            <p:nvPr/>
          </p:nvSpPr>
          <p:spPr>
            <a:xfrm>
              <a:off x="13088" y="7340"/>
              <a:ext cx="11580" cy="4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定期监测老年人的</a:t>
              </a:r>
              <a:r>
                <a:rPr lang="en-US" sz="1400" b="1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用药效果和副作用</a:t>
              </a: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，及时调整用药方案。</a:t>
              </a:r>
              <a:endParaRPr lang="en-US" sz="1600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3380" y="6616700"/>
            <a:ext cx="15303500" cy="889000"/>
            <a:chOff x="568" y="8100"/>
            <a:chExt cx="24100" cy="1400"/>
          </a:xfrm>
        </p:grpSpPr>
        <p:sp>
          <p:nvSpPr>
            <p:cNvPr id="60" name="Shape 23"/>
            <p:cNvSpPr/>
            <p:nvPr/>
          </p:nvSpPr>
          <p:spPr>
            <a:xfrm>
              <a:off x="568" y="8100"/>
              <a:ext cx="80" cy="1400"/>
            </a:xfrm>
            <a:custGeom>
              <a:avLst/>
              <a:gdLst/>
              <a:ahLst/>
              <a:cxnLst/>
              <a:rect l="l" t="t" r="r" b="b"/>
              <a:pathLst>
                <a:path w="50800" h="889000">
                  <a:moveTo>
                    <a:pt x="0" y="0"/>
                  </a:moveTo>
                  <a:lnTo>
                    <a:pt x="50800" y="0"/>
                  </a:lnTo>
                  <a:lnTo>
                    <a:pt x="50800" y="889000"/>
                  </a:lnTo>
                  <a:lnTo>
                    <a:pt x="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61" name="Shape 24"/>
            <p:cNvSpPr/>
            <p:nvPr/>
          </p:nvSpPr>
          <p:spPr>
            <a:xfrm>
              <a:off x="928" y="810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62" name="Text 25"/>
            <p:cNvSpPr/>
            <p:nvPr/>
          </p:nvSpPr>
          <p:spPr>
            <a:xfrm>
              <a:off x="848" y="810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5</a:t>
              </a:r>
              <a:endParaRPr lang="en-US" sz="1600" dirty="0"/>
            </a:p>
          </p:txBody>
        </p:sp>
        <p:sp>
          <p:nvSpPr>
            <p:cNvPr id="63" name="Text 26"/>
            <p:cNvSpPr/>
            <p:nvPr/>
          </p:nvSpPr>
          <p:spPr>
            <a:xfrm>
              <a:off x="1968" y="8220"/>
              <a:ext cx="234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优化用药方案</a:t>
              </a:r>
              <a:endParaRPr lang="en-US" sz="1600" dirty="0"/>
            </a:p>
          </p:txBody>
        </p:sp>
        <p:sp>
          <p:nvSpPr>
            <p:cNvPr id="64" name="Text 27"/>
            <p:cNvSpPr/>
            <p:nvPr/>
          </p:nvSpPr>
          <p:spPr>
            <a:xfrm>
              <a:off x="928" y="9060"/>
              <a:ext cx="23740" cy="4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根据监测结果和老年人的反馈，</a:t>
              </a:r>
              <a:r>
                <a:rPr lang="en-US" sz="1400" b="1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优化用药方案</a:t>
              </a:r>
              <a:r>
                <a:rPr lang="en-US" sz="1400" dirty="0">
                  <a:solidFill>
                    <a:srgbClr val="3D3D3D">
                      <a:alpha val="80000"/>
                    </a:srgb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，提高用药依从性和治疗效果。</a:t>
              </a:r>
              <a:endParaRPr lang="en-US" sz="1600" dirty="0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34349" y="3963182"/>
            <a:ext cx="5480575" cy="2677365"/>
            <a:chOff x="6095999" y="2119660"/>
            <a:chExt cx="5480575" cy="2677365"/>
          </a:xfrm>
        </p:grpSpPr>
        <p:sp>
          <p:nvSpPr>
            <p:cNvPr id="10" name="文本框 14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095999" y="2119660"/>
              <a:ext cx="5480575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老年人用药安全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>
                <p:custDataLst>
                  <p:tags r:id="rId3"/>
                </p:custDataLst>
              </p:nvPr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第五部分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8134349" y="2841472"/>
            <a:ext cx="944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en-US" altLang="zh-CN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00" y="5035550"/>
            <a:ext cx="8128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识别老年人用药安全隐患，制定个性化管理方案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528050" y="4120515"/>
            <a:ext cx="6700520" cy="1901190"/>
          </a:xfrm>
          <a:prstGeom prst="rect">
            <a:avLst/>
          </a:prstGeom>
          <a:solidFill>
            <a:srgbClr val="9E202E"/>
          </a:solidFill>
          <a:ln>
            <a:solidFill>
              <a:srgbClr val="9E3537"/>
            </a:solidFill>
          </a:ln>
        </p:spPr>
        <p:txBody>
          <a:bodyPr wrap="square" rtlCol="0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528685" y="1555115"/>
            <a:ext cx="6699250" cy="2051685"/>
          </a:xfrm>
          <a:prstGeom prst="rect">
            <a:avLst/>
          </a:prstGeom>
          <a:solidFill>
            <a:srgbClr val="7FC2B9"/>
          </a:solidFill>
        </p:spPr>
        <p:txBody>
          <a:bodyPr wrap="square">
            <a:no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Shape 5"/>
          <p:cNvSpPr/>
          <p:nvPr/>
        </p:nvSpPr>
        <p:spPr>
          <a:xfrm>
            <a:off x="292100" y="15875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38100" y="66675"/>
                </a:moveTo>
                <a:cubicBezTo>
                  <a:pt x="38100" y="50899"/>
                  <a:pt x="50899" y="38100"/>
                  <a:pt x="66675" y="38100"/>
                </a:cubicBezTo>
                <a:cubicBezTo>
                  <a:pt x="82451" y="38100"/>
                  <a:pt x="95250" y="50899"/>
                  <a:pt x="95250" y="66675"/>
                </a:cubicBezTo>
                <a:lnTo>
                  <a:pt x="95250" y="133350"/>
                </a:lnTo>
                <a:lnTo>
                  <a:pt x="38100" y="133350"/>
                </a:lnTo>
                <a:lnTo>
                  <a:pt x="38100" y="66675"/>
                </a:lnTo>
                <a:close/>
                <a:moveTo>
                  <a:pt x="104775" y="219075"/>
                </a:moveTo>
                <a:cubicBezTo>
                  <a:pt x="104775" y="190083"/>
                  <a:pt x="115550" y="163592"/>
                  <a:pt x="133350" y="143470"/>
                </a:cubicBezTo>
                <a:lnTo>
                  <a:pt x="133350" y="66675"/>
                </a:lnTo>
                <a:cubicBezTo>
                  <a:pt x="133350" y="29825"/>
                  <a:pt x="103525" y="0"/>
                  <a:pt x="66675" y="0"/>
                </a:cubicBezTo>
                <a:cubicBezTo>
                  <a:pt x="29825" y="0"/>
                  <a:pt x="0" y="29825"/>
                  <a:pt x="0" y="66675"/>
                </a:cubicBezTo>
                <a:lnTo>
                  <a:pt x="0" y="238125"/>
                </a:lnTo>
                <a:cubicBezTo>
                  <a:pt x="0" y="274975"/>
                  <a:pt x="29825" y="304800"/>
                  <a:pt x="66675" y="304800"/>
                </a:cubicBezTo>
                <a:cubicBezTo>
                  <a:pt x="88880" y="304800"/>
                  <a:pt x="108525" y="293965"/>
                  <a:pt x="120670" y="277237"/>
                </a:cubicBezTo>
                <a:cubicBezTo>
                  <a:pt x="110550" y="260211"/>
                  <a:pt x="104775" y="240328"/>
                  <a:pt x="104775" y="219075"/>
                </a:cubicBezTo>
                <a:close/>
                <a:moveTo>
                  <a:pt x="143292" y="259199"/>
                </a:moveTo>
                <a:cubicBezTo>
                  <a:pt x="146030" y="264378"/>
                  <a:pt x="152995" y="264974"/>
                  <a:pt x="157163" y="260806"/>
                </a:cubicBezTo>
                <a:lnTo>
                  <a:pt x="260806" y="157163"/>
                </a:lnTo>
                <a:cubicBezTo>
                  <a:pt x="264974" y="152995"/>
                  <a:pt x="264378" y="146030"/>
                  <a:pt x="259199" y="143292"/>
                </a:cubicBezTo>
                <a:cubicBezTo>
                  <a:pt x="247233" y="136922"/>
                  <a:pt x="233601" y="133350"/>
                  <a:pt x="219075" y="133350"/>
                </a:cubicBezTo>
                <a:cubicBezTo>
                  <a:pt x="171748" y="133350"/>
                  <a:pt x="133350" y="171748"/>
                  <a:pt x="133350" y="219075"/>
                </a:cubicBezTo>
                <a:cubicBezTo>
                  <a:pt x="133350" y="233541"/>
                  <a:pt x="136922" y="247233"/>
                  <a:pt x="143292" y="259199"/>
                </a:cubicBezTo>
                <a:close/>
                <a:moveTo>
                  <a:pt x="177344" y="280987"/>
                </a:moveTo>
                <a:cubicBezTo>
                  <a:pt x="173176" y="285155"/>
                  <a:pt x="173772" y="292120"/>
                  <a:pt x="178951" y="294858"/>
                </a:cubicBezTo>
                <a:cubicBezTo>
                  <a:pt x="190917" y="301228"/>
                  <a:pt x="204549" y="304800"/>
                  <a:pt x="219075" y="304800"/>
                </a:cubicBezTo>
                <a:cubicBezTo>
                  <a:pt x="266402" y="304800"/>
                  <a:pt x="304800" y="266402"/>
                  <a:pt x="304800" y="219075"/>
                </a:cubicBezTo>
                <a:cubicBezTo>
                  <a:pt x="304800" y="204609"/>
                  <a:pt x="301228" y="190917"/>
                  <a:pt x="294858" y="178951"/>
                </a:cubicBezTo>
                <a:cubicBezTo>
                  <a:pt x="292120" y="173772"/>
                  <a:pt x="285155" y="173176"/>
                  <a:pt x="280987" y="177344"/>
                </a:cubicBezTo>
                <a:lnTo>
                  <a:pt x="177344" y="280987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8" name="Text 6"/>
          <p:cNvSpPr/>
          <p:nvPr/>
        </p:nvSpPr>
        <p:spPr>
          <a:xfrm>
            <a:off x="787400" y="1562100"/>
            <a:ext cx="26162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多重用药的风险</a:t>
            </a:r>
            <a:endParaRPr lang="en-US" sz="24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9" name="Text 7"/>
          <p:cNvSpPr/>
          <p:nvPr/>
        </p:nvSpPr>
        <p:spPr>
          <a:xfrm>
            <a:off x="292100" y="2133600"/>
            <a:ext cx="4039235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定义与现状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203200" y="2387600"/>
            <a:ext cx="4039235" cy="137033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老年人由于多种慢性病并存，常常需要同时使用多种药物，这一现象被称为</a:t>
            </a:r>
            <a:r>
              <a:rPr lang="en-US" sz="14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"多重用药"</a:t>
            </a: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。研究显示，60岁以上的老年人中，</a:t>
            </a:r>
            <a:r>
              <a:rPr lang="en-US" sz="1400" dirty="0">
                <a:solidFill>
                  <a:srgbClr val="4A5D5A"/>
                </a:solidFill>
                <a:highlight>
                  <a:srgbClr val="C89F90">
                    <a:alpha val="20000"/>
                  </a:srgbClr>
                </a:highlight>
                <a:latin typeface="MiSans" pitchFamily="34" charset="-122"/>
                <a:ea typeface="MiSans" pitchFamily="34" charset="-122"/>
                <a:cs typeface="MiSans" pitchFamily="34" charset="-120"/>
              </a:rPr>
              <a:t> 近30%的人需要长期服用至少5种不同的药物 </a:t>
            </a: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sz="1600" dirty="0"/>
          </a:p>
        </p:txBody>
      </p:sp>
      <p:sp>
        <p:nvSpPr>
          <p:cNvPr id="11" name="Text 9"/>
          <p:cNvSpPr/>
          <p:nvPr>
            <p:custDataLst>
              <p:tags r:id="rId3"/>
            </p:custDataLst>
          </p:nvPr>
        </p:nvSpPr>
        <p:spPr>
          <a:xfrm>
            <a:off x="8801100" y="1828800"/>
            <a:ext cx="7251700" cy="3067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风险分析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4"/>
            </p:custDataLst>
          </p:nvPr>
        </p:nvSpPr>
        <p:spPr>
          <a:xfrm>
            <a:off x="8801100" y="2133600"/>
            <a:ext cx="5741035" cy="122682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药物之间可能存在相互作用，进而影响药物的效果或增加药物毒性。例如，抗高血压药和降血糖药的相互作用可能导致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低血压或低血糖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等严重不良反应。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11"/>
          <p:cNvSpPr/>
          <p:nvPr>
            <p:custDataLst>
              <p:tags r:id="rId5"/>
            </p:custDataLst>
          </p:nvPr>
        </p:nvSpPr>
        <p:spPr>
          <a:xfrm>
            <a:off x="8801100" y="446151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案例应用</a:t>
            </a:r>
            <a:endParaRPr lang="en-US" b="1" dirty="0">
              <a:solidFill>
                <a:schemeClr val="bg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>
            <p:custDataLst>
              <p:tags r:id="rId6"/>
            </p:custDataLst>
          </p:nvPr>
        </p:nvSpPr>
        <p:spPr>
          <a:xfrm>
            <a:off x="8801100" y="4766310"/>
            <a:ext cx="5741035" cy="122745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案例中的张大爷服用了14种药物，由于中西药代谢途径不同，可能导致药物相互作用加剧。医护人员应进行药物相互作用的详细评估，并</a:t>
            </a:r>
            <a:r>
              <a:rPr lang="en-US" sz="1600" b="1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适当简化用药方案以降低风险</a:t>
            </a:r>
            <a:r>
              <a:rPr lang="en-US" sz="1600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</a:t>
            </a:r>
            <a:endParaRPr lang="en-US" sz="1600" dirty="0">
              <a:solidFill>
                <a:schemeClr val="bg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8274050" y="8044815"/>
            <a:ext cx="114300" cy="152400"/>
          </a:xfrm>
          <a:custGeom>
            <a:avLst/>
            <a:gdLst/>
            <a:ahLst/>
            <a:cxnLst/>
            <a:rect l="l" t="t" r="r" b="b"/>
            <a:pathLst>
              <a:path w="114300" h="152400">
                <a:moveTo>
                  <a:pt x="87184" y="114300"/>
                </a:moveTo>
                <a:cubicBezTo>
                  <a:pt x="89356" y="107662"/>
                  <a:pt x="93702" y="101650"/>
                  <a:pt x="98614" y="96470"/>
                </a:cubicBezTo>
                <a:cubicBezTo>
                  <a:pt x="108347" y="86231"/>
                  <a:pt x="114300" y="72390"/>
                  <a:pt x="114300" y="57150"/>
                </a:cubicBezTo>
                <a:cubicBezTo>
                  <a:pt x="114300" y="25598"/>
                  <a:pt x="88702" y="0"/>
                  <a:pt x="57150" y="0"/>
                </a:cubicBezTo>
                <a:cubicBezTo>
                  <a:pt x="25598" y="0"/>
                  <a:pt x="0" y="25598"/>
                  <a:pt x="0" y="57150"/>
                </a:cubicBezTo>
                <a:cubicBezTo>
                  <a:pt x="0" y="72390"/>
                  <a:pt x="5953" y="86231"/>
                  <a:pt x="15686" y="96470"/>
                </a:cubicBezTo>
                <a:cubicBezTo>
                  <a:pt x="20598" y="101650"/>
                  <a:pt x="24973" y="107662"/>
                  <a:pt x="27116" y="114300"/>
                </a:cubicBezTo>
                <a:lnTo>
                  <a:pt x="87154" y="114300"/>
                </a:lnTo>
                <a:close/>
                <a:moveTo>
                  <a:pt x="85725" y="128588"/>
                </a:moveTo>
                <a:lnTo>
                  <a:pt x="28575" y="128588"/>
                </a:lnTo>
                <a:lnTo>
                  <a:pt x="28575" y="133350"/>
                </a:lnTo>
                <a:cubicBezTo>
                  <a:pt x="28575" y="146506"/>
                  <a:pt x="39231" y="157163"/>
                  <a:pt x="52388" y="157163"/>
                </a:cubicBezTo>
                <a:lnTo>
                  <a:pt x="61912" y="157163"/>
                </a:lnTo>
                <a:cubicBezTo>
                  <a:pt x="75069" y="157163"/>
                  <a:pt x="85725" y="146506"/>
                  <a:pt x="85725" y="133350"/>
                </a:cubicBezTo>
                <a:lnTo>
                  <a:pt x="85725" y="128588"/>
                </a:lnTo>
                <a:close/>
                <a:moveTo>
                  <a:pt x="54769" y="33338"/>
                </a:moveTo>
                <a:cubicBezTo>
                  <a:pt x="42922" y="33338"/>
                  <a:pt x="33338" y="42922"/>
                  <a:pt x="33338" y="54769"/>
                </a:cubicBezTo>
                <a:cubicBezTo>
                  <a:pt x="33338" y="58728"/>
                  <a:pt x="30153" y="61912"/>
                  <a:pt x="26194" y="61912"/>
                </a:cubicBezTo>
                <a:cubicBezTo>
                  <a:pt x="22235" y="61912"/>
                  <a:pt x="19050" y="58728"/>
                  <a:pt x="19050" y="54769"/>
                </a:cubicBezTo>
                <a:cubicBezTo>
                  <a:pt x="19050" y="35034"/>
                  <a:pt x="35034" y="19050"/>
                  <a:pt x="54769" y="19050"/>
                </a:cubicBezTo>
                <a:cubicBezTo>
                  <a:pt x="58728" y="19050"/>
                  <a:pt x="61912" y="22235"/>
                  <a:pt x="61912" y="26194"/>
                </a:cubicBezTo>
                <a:cubicBezTo>
                  <a:pt x="61912" y="30153"/>
                  <a:pt x="58728" y="33338"/>
                  <a:pt x="54769" y="333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7" name="Text 15"/>
          <p:cNvSpPr/>
          <p:nvPr/>
        </p:nvSpPr>
        <p:spPr>
          <a:xfrm>
            <a:off x="8528050" y="8006715"/>
            <a:ext cx="6743700" cy="6985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《老年人多重用药安全管理专家共识（2018）》指出，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  <a:p>
            <a:pPr>
              <a:lnSpc>
                <a:spcPct val="11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必须对多重用药的可能性进行评估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8528050" y="4120515"/>
            <a:ext cx="6700520" cy="1901190"/>
          </a:xfrm>
          <a:prstGeom prst="rect">
            <a:avLst/>
          </a:prstGeom>
          <a:solidFill>
            <a:srgbClr val="9E202E"/>
          </a:solidFill>
          <a:ln>
            <a:solidFill>
              <a:srgbClr val="9E3537"/>
            </a:solidFill>
          </a:ln>
        </p:spPr>
        <p:txBody>
          <a:bodyPr wrap="square" rtlCol="0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"/>
            </a:pPr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528685" y="1555115"/>
            <a:ext cx="6699250" cy="2051685"/>
          </a:xfrm>
          <a:prstGeom prst="rect">
            <a:avLst/>
          </a:prstGeom>
          <a:solidFill>
            <a:srgbClr val="7FC2B9"/>
          </a:solidFill>
        </p:spPr>
        <p:txBody>
          <a:bodyPr wrap="square">
            <a:noAutofit/>
          </a:bodyPr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dirty="0">
              <a:solidFill>
                <a:schemeClr val="bg1"/>
              </a:solidFill>
              <a:latin typeface="MiSans Normal" panose="00000500000000000000" pitchFamily="2" charset="-122"/>
              <a:ea typeface="MiSans Normal" panose="00000500000000000000" pitchFamily="2" charset="-122"/>
              <a:cs typeface="+mn-ea"/>
            </a:endParaRPr>
          </a:p>
        </p:txBody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9" name="Text 7"/>
          <p:cNvSpPr/>
          <p:nvPr/>
        </p:nvSpPr>
        <p:spPr>
          <a:xfrm>
            <a:off x="292100" y="2133600"/>
            <a:ext cx="4039235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定义与现状</a:t>
            </a:r>
            <a:endParaRPr lang="en-US" b="1" dirty="0">
              <a:solidFill>
                <a:srgbClr val="4A5D5A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292100" y="2400300"/>
            <a:ext cx="4039235" cy="113538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潜在不当用药（Potentially Inappropriate Medication，PIM）</a:t>
            </a: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是指使用此类药物的潜在不良风险可能超过预期获益，是一类高风险药物。</a:t>
            </a:r>
            <a:endParaRPr lang="en-US" sz="1600" dirty="0"/>
          </a:p>
        </p:txBody>
      </p:sp>
      <p:sp>
        <p:nvSpPr>
          <p:cNvPr id="11" name="Text 9"/>
          <p:cNvSpPr/>
          <p:nvPr>
            <p:custDataLst>
              <p:tags r:id="rId3"/>
            </p:custDataLst>
          </p:nvPr>
        </p:nvSpPr>
        <p:spPr>
          <a:xfrm>
            <a:off x="8801100" y="1828800"/>
            <a:ext cx="7251700" cy="30670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常见PIM药物</a:t>
            </a:r>
            <a:endParaRPr lang="en-US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3" name="Text 11"/>
          <p:cNvSpPr/>
          <p:nvPr>
            <p:custDataLst>
              <p:tags r:id="rId4"/>
            </p:custDataLst>
          </p:nvPr>
        </p:nvSpPr>
        <p:spPr>
          <a:xfrm>
            <a:off x="8801100" y="4461510"/>
            <a:ext cx="72517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b="1" dirty="0">
                <a:solidFill>
                  <a:schemeClr val="bg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案例应用</a:t>
            </a:r>
            <a:endParaRPr lang="en-US" b="1" dirty="0">
              <a:solidFill>
                <a:schemeClr val="bg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>
            <p:custDataLst>
              <p:tags r:id="rId5"/>
            </p:custDataLst>
          </p:nvPr>
        </p:nvSpPr>
        <p:spPr>
          <a:xfrm>
            <a:off x="8801100" y="4766310"/>
            <a:ext cx="5741035" cy="122745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张大爷长期使用质子泵抑制剂，容易导致营养吸收障碍（如钙吸收减少），从而增加患</a:t>
            </a:r>
            <a:r>
              <a:rPr lang="en-US" sz="1600" b="1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骨质疏松及脆性骨折</a:t>
            </a:r>
            <a:r>
              <a:rPr lang="en-US" sz="1600" dirty="0">
                <a:solidFill>
                  <a:schemeClr val="bg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的风险。医护人员应定期评估其使用必要性，并采取逐步减少剂量的方案。</a:t>
            </a:r>
            <a:endParaRPr lang="en-US" sz="1600" dirty="0">
              <a:solidFill>
                <a:schemeClr val="bg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8274050" y="8044815"/>
            <a:ext cx="114300" cy="152400"/>
          </a:xfrm>
          <a:custGeom>
            <a:avLst/>
            <a:gdLst/>
            <a:ahLst/>
            <a:cxnLst/>
            <a:rect l="l" t="t" r="r" b="b"/>
            <a:pathLst>
              <a:path w="114300" h="152400">
                <a:moveTo>
                  <a:pt x="87184" y="114300"/>
                </a:moveTo>
                <a:cubicBezTo>
                  <a:pt x="89356" y="107662"/>
                  <a:pt x="93702" y="101650"/>
                  <a:pt x="98614" y="96470"/>
                </a:cubicBezTo>
                <a:cubicBezTo>
                  <a:pt x="108347" y="86231"/>
                  <a:pt x="114300" y="72390"/>
                  <a:pt x="114300" y="57150"/>
                </a:cubicBezTo>
                <a:cubicBezTo>
                  <a:pt x="114300" y="25598"/>
                  <a:pt x="88702" y="0"/>
                  <a:pt x="57150" y="0"/>
                </a:cubicBezTo>
                <a:cubicBezTo>
                  <a:pt x="25598" y="0"/>
                  <a:pt x="0" y="25598"/>
                  <a:pt x="0" y="57150"/>
                </a:cubicBezTo>
                <a:cubicBezTo>
                  <a:pt x="0" y="72390"/>
                  <a:pt x="5953" y="86231"/>
                  <a:pt x="15686" y="96470"/>
                </a:cubicBezTo>
                <a:cubicBezTo>
                  <a:pt x="20598" y="101650"/>
                  <a:pt x="24973" y="107662"/>
                  <a:pt x="27116" y="114300"/>
                </a:cubicBezTo>
                <a:lnTo>
                  <a:pt x="87154" y="114300"/>
                </a:lnTo>
                <a:close/>
                <a:moveTo>
                  <a:pt x="85725" y="128588"/>
                </a:moveTo>
                <a:lnTo>
                  <a:pt x="28575" y="128588"/>
                </a:lnTo>
                <a:lnTo>
                  <a:pt x="28575" y="133350"/>
                </a:lnTo>
                <a:cubicBezTo>
                  <a:pt x="28575" y="146506"/>
                  <a:pt x="39231" y="157163"/>
                  <a:pt x="52388" y="157163"/>
                </a:cubicBezTo>
                <a:lnTo>
                  <a:pt x="61912" y="157163"/>
                </a:lnTo>
                <a:cubicBezTo>
                  <a:pt x="75069" y="157163"/>
                  <a:pt x="85725" y="146506"/>
                  <a:pt x="85725" y="133350"/>
                </a:cubicBezTo>
                <a:lnTo>
                  <a:pt x="85725" y="128588"/>
                </a:lnTo>
                <a:close/>
                <a:moveTo>
                  <a:pt x="54769" y="33338"/>
                </a:moveTo>
                <a:cubicBezTo>
                  <a:pt x="42922" y="33338"/>
                  <a:pt x="33338" y="42922"/>
                  <a:pt x="33338" y="54769"/>
                </a:cubicBezTo>
                <a:cubicBezTo>
                  <a:pt x="33338" y="58728"/>
                  <a:pt x="30153" y="61912"/>
                  <a:pt x="26194" y="61912"/>
                </a:cubicBezTo>
                <a:cubicBezTo>
                  <a:pt x="22235" y="61912"/>
                  <a:pt x="19050" y="58728"/>
                  <a:pt x="19050" y="54769"/>
                </a:cubicBezTo>
                <a:cubicBezTo>
                  <a:pt x="19050" y="35034"/>
                  <a:pt x="35034" y="19050"/>
                  <a:pt x="54769" y="19050"/>
                </a:cubicBezTo>
                <a:cubicBezTo>
                  <a:pt x="58728" y="19050"/>
                  <a:pt x="61912" y="22235"/>
                  <a:pt x="61912" y="26194"/>
                </a:cubicBezTo>
                <a:cubicBezTo>
                  <a:pt x="61912" y="30153"/>
                  <a:pt x="58728" y="33338"/>
                  <a:pt x="54769" y="333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7" name="Text 15"/>
          <p:cNvSpPr/>
          <p:nvPr/>
        </p:nvSpPr>
        <p:spPr>
          <a:xfrm>
            <a:off x="8528050" y="7771765"/>
            <a:ext cx="6743700" cy="6985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1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2019年更新的Beers标准详细列出了老年人中可能的PIM药物清单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228600" y="156845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cubicBezTo>
                  <a:pt x="161151" y="0"/>
                  <a:pt x="169188" y="4822"/>
                  <a:pt x="173355" y="12502"/>
                </a:cubicBezTo>
                <a:lnTo>
                  <a:pt x="301943" y="250627"/>
                </a:lnTo>
                <a:cubicBezTo>
                  <a:pt x="305931" y="258008"/>
                  <a:pt x="305753" y="266938"/>
                  <a:pt x="301466" y="274141"/>
                </a:cubicBezTo>
                <a:cubicBezTo>
                  <a:pt x="297180" y="281345"/>
                  <a:pt x="289381" y="285750"/>
                  <a:pt x="280987" y="285750"/>
                </a:cubicBezTo>
                <a:lnTo>
                  <a:pt x="23813" y="285750"/>
                </a:lnTo>
                <a:cubicBezTo>
                  <a:pt x="15419" y="285750"/>
                  <a:pt x="7680" y="281345"/>
                  <a:pt x="3334" y="274141"/>
                </a:cubicBezTo>
                <a:cubicBezTo>
                  <a:pt x="-1012" y="266938"/>
                  <a:pt x="-1131" y="258008"/>
                  <a:pt x="2858" y="250627"/>
                </a:cubicBezTo>
                <a:lnTo>
                  <a:pt x="131445" y="12502"/>
                </a:lnTo>
                <a:cubicBezTo>
                  <a:pt x="135612" y="4822"/>
                  <a:pt x="143649" y="0"/>
                  <a:pt x="152400" y="0"/>
                </a:cubicBezTo>
                <a:close/>
                <a:moveTo>
                  <a:pt x="152400" y="100013"/>
                </a:moveTo>
                <a:cubicBezTo>
                  <a:pt x="144482" y="100013"/>
                  <a:pt x="138113" y="106382"/>
                  <a:pt x="138113" y="114300"/>
                </a:cubicBezTo>
                <a:lnTo>
                  <a:pt x="138113" y="180975"/>
                </a:lnTo>
                <a:cubicBezTo>
                  <a:pt x="138113" y="188893"/>
                  <a:pt x="144482" y="195263"/>
                  <a:pt x="152400" y="195263"/>
                </a:cubicBezTo>
                <a:cubicBezTo>
                  <a:pt x="160318" y="195263"/>
                  <a:pt x="166688" y="188893"/>
                  <a:pt x="166688" y="180975"/>
                </a:cubicBezTo>
                <a:lnTo>
                  <a:pt x="166688" y="114300"/>
                </a:lnTo>
                <a:cubicBezTo>
                  <a:pt x="166688" y="106382"/>
                  <a:pt x="160318" y="100013"/>
                  <a:pt x="152400" y="100013"/>
                </a:cubicBezTo>
                <a:close/>
                <a:moveTo>
                  <a:pt x="168295" y="228600"/>
                </a:moveTo>
                <a:cubicBezTo>
                  <a:pt x="168656" y="222700"/>
                  <a:pt x="165714" y="217087"/>
                  <a:pt x="160656" y="214027"/>
                </a:cubicBezTo>
                <a:cubicBezTo>
                  <a:pt x="155599" y="210968"/>
                  <a:pt x="149261" y="210968"/>
                  <a:pt x="144203" y="214027"/>
                </a:cubicBezTo>
                <a:cubicBezTo>
                  <a:pt x="139145" y="217087"/>
                  <a:pt x="136203" y="222700"/>
                  <a:pt x="136565" y="228600"/>
                </a:cubicBezTo>
                <a:cubicBezTo>
                  <a:pt x="136203" y="234500"/>
                  <a:pt x="139145" y="240113"/>
                  <a:pt x="144203" y="243173"/>
                </a:cubicBezTo>
                <a:cubicBezTo>
                  <a:pt x="149261" y="246232"/>
                  <a:pt x="155599" y="246232"/>
                  <a:pt x="160656" y="243173"/>
                </a:cubicBezTo>
                <a:cubicBezTo>
                  <a:pt x="165714" y="240113"/>
                  <a:pt x="168656" y="234500"/>
                  <a:pt x="168295" y="22860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20" name="Text 18"/>
          <p:cNvSpPr/>
          <p:nvPr/>
        </p:nvSpPr>
        <p:spPr>
          <a:xfrm>
            <a:off x="723900" y="1543050"/>
            <a:ext cx="323786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潜在不适当用药</a:t>
            </a:r>
            <a:endParaRPr lang="en-US" sz="24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8801100" y="229425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285750" indent="-285750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镇静剂和催眠药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8801100" y="254825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285750" indent="-285750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抗抑郁药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8801100" y="280225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285750" indent="-285750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抗组胺药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8801100" y="3056255"/>
            <a:ext cx="6997700" cy="203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marL="285750" indent="-285750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长期使用质子泵抑制剂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0" name="Text 18"/>
          <p:cNvSpPr/>
          <p:nvPr/>
        </p:nvSpPr>
        <p:spPr>
          <a:xfrm>
            <a:off x="723900" y="1543050"/>
            <a:ext cx="323786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药物剂量调整不当</a:t>
            </a:r>
            <a:endParaRPr lang="en-US" sz="2400" b="1" dirty="0">
              <a:solidFill>
                <a:srgbClr val="4A5D5A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292100" y="156845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228600" y="19050"/>
                </a:moveTo>
                <a:lnTo>
                  <a:pt x="304800" y="19050"/>
                </a:lnTo>
                <a:cubicBezTo>
                  <a:pt x="315337" y="19050"/>
                  <a:pt x="323850" y="27563"/>
                  <a:pt x="323850" y="38100"/>
                </a:cubicBezTo>
                <a:cubicBezTo>
                  <a:pt x="323850" y="48637"/>
                  <a:pt x="315337" y="57150"/>
                  <a:pt x="304800" y="57150"/>
                </a:cubicBezTo>
                <a:lnTo>
                  <a:pt x="237173" y="57150"/>
                </a:lnTo>
                <a:cubicBezTo>
                  <a:pt x="234077" y="72509"/>
                  <a:pt x="223540" y="85189"/>
                  <a:pt x="209550" y="91261"/>
                </a:cubicBezTo>
                <a:lnTo>
                  <a:pt x="209550" y="266700"/>
                </a:lnTo>
                <a:lnTo>
                  <a:pt x="304800" y="266700"/>
                </a:lnTo>
                <a:cubicBezTo>
                  <a:pt x="315337" y="266700"/>
                  <a:pt x="323850" y="275213"/>
                  <a:pt x="323850" y="285750"/>
                </a:cubicBezTo>
                <a:cubicBezTo>
                  <a:pt x="323850" y="296287"/>
                  <a:pt x="315337" y="304800"/>
                  <a:pt x="304800" y="304800"/>
                </a:cubicBezTo>
                <a:lnTo>
                  <a:pt x="76200" y="304800"/>
                </a:lnTo>
                <a:cubicBezTo>
                  <a:pt x="65663" y="304800"/>
                  <a:pt x="57150" y="296287"/>
                  <a:pt x="57150" y="285750"/>
                </a:cubicBezTo>
                <a:cubicBezTo>
                  <a:pt x="57150" y="275213"/>
                  <a:pt x="65663" y="266700"/>
                  <a:pt x="76200" y="266700"/>
                </a:cubicBezTo>
                <a:lnTo>
                  <a:pt x="171450" y="266700"/>
                </a:lnTo>
                <a:lnTo>
                  <a:pt x="171450" y="91261"/>
                </a:lnTo>
                <a:cubicBezTo>
                  <a:pt x="157460" y="85130"/>
                  <a:pt x="146923" y="72450"/>
                  <a:pt x="143828" y="57150"/>
                </a:cubicBezTo>
                <a:lnTo>
                  <a:pt x="76200" y="57150"/>
                </a:lnTo>
                <a:cubicBezTo>
                  <a:pt x="65663" y="57150"/>
                  <a:pt x="57150" y="48637"/>
                  <a:pt x="57150" y="38100"/>
                </a:cubicBezTo>
                <a:cubicBezTo>
                  <a:pt x="57150" y="27563"/>
                  <a:pt x="65663" y="19050"/>
                  <a:pt x="76200" y="19050"/>
                </a:cubicBezTo>
                <a:lnTo>
                  <a:pt x="152400" y="19050"/>
                </a:lnTo>
                <a:cubicBezTo>
                  <a:pt x="161092" y="7501"/>
                  <a:pt x="174903" y="0"/>
                  <a:pt x="190500" y="0"/>
                </a:cubicBezTo>
                <a:cubicBezTo>
                  <a:pt x="206097" y="0"/>
                  <a:pt x="219908" y="7501"/>
                  <a:pt x="228600" y="19050"/>
                </a:cubicBezTo>
                <a:close/>
                <a:moveTo>
                  <a:pt x="261699" y="190500"/>
                </a:moveTo>
                <a:lnTo>
                  <a:pt x="347901" y="190500"/>
                </a:lnTo>
                <a:lnTo>
                  <a:pt x="304800" y="116562"/>
                </a:lnTo>
                <a:lnTo>
                  <a:pt x="261699" y="190500"/>
                </a:lnTo>
                <a:close/>
                <a:moveTo>
                  <a:pt x="304800" y="247650"/>
                </a:moveTo>
                <a:cubicBezTo>
                  <a:pt x="267355" y="247650"/>
                  <a:pt x="236220" y="227409"/>
                  <a:pt x="229791" y="200680"/>
                </a:cubicBezTo>
                <a:cubicBezTo>
                  <a:pt x="228243" y="194131"/>
                  <a:pt x="230386" y="187404"/>
                  <a:pt x="233779" y="181570"/>
                </a:cubicBezTo>
                <a:lnTo>
                  <a:pt x="290453" y="84415"/>
                </a:lnTo>
                <a:cubicBezTo>
                  <a:pt x="293430" y="79296"/>
                  <a:pt x="298906" y="76200"/>
                  <a:pt x="304800" y="76200"/>
                </a:cubicBezTo>
                <a:cubicBezTo>
                  <a:pt x="310694" y="76200"/>
                  <a:pt x="316170" y="79355"/>
                  <a:pt x="319147" y="84415"/>
                </a:cubicBezTo>
                <a:lnTo>
                  <a:pt x="375821" y="181570"/>
                </a:lnTo>
                <a:cubicBezTo>
                  <a:pt x="379214" y="187404"/>
                  <a:pt x="381357" y="194131"/>
                  <a:pt x="379809" y="200680"/>
                </a:cubicBezTo>
                <a:cubicBezTo>
                  <a:pt x="373380" y="227350"/>
                  <a:pt x="342245" y="247650"/>
                  <a:pt x="304800" y="247650"/>
                </a:cubicBezTo>
                <a:close/>
                <a:moveTo>
                  <a:pt x="75486" y="116562"/>
                </a:moveTo>
                <a:lnTo>
                  <a:pt x="32385" y="190500"/>
                </a:lnTo>
                <a:lnTo>
                  <a:pt x="118646" y="190500"/>
                </a:lnTo>
                <a:lnTo>
                  <a:pt x="75486" y="116562"/>
                </a:lnTo>
                <a:close/>
                <a:moveTo>
                  <a:pt x="536" y="200680"/>
                </a:moveTo>
                <a:cubicBezTo>
                  <a:pt x="-1012" y="194131"/>
                  <a:pt x="1131" y="187404"/>
                  <a:pt x="4524" y="181570"/>
                </a:cubicBezTo>
                <a:lnTo>
                  <a:pt x="61198" y="84415"/>
                </a:lnTo>
                <a:cubicBezTo>
                  <a:pt x="64175" y="79296"/>
                  <a:pt x="69652" y="76200"/>
                  <a:pt x="75545" y="76200"/>
                </a:cubicBezTo>
                <a:cubicBezTo>
                  <a:pt x="81439" y="76200"/>
                  <a:pt x="86916" y="79355"/>
                  <a:pt x="89892" y="84415"/>
                </a:cubicBezTo>
                <a:lnTo>
                  <a:pt x="146566" y="181570"/>
                </a:lnTo>
                <a:cubicBezTo>
                  <a:pt x="149959" y="187404"/>
                  <a:pt x="152102" y="194131"/>
                  <a:pt x="150555" y="200680"/>
                </a:cubicBezTo>
                <a:cubicBezTo>
                  <a:pt x="144125" y="227350"/>
                  <a:pt x="112990" y="247650"/>
                  <a:pt x="75545" y="247650"/>
                </a:cubicBezTo>
                <a:cubicBezTo>
                  <a:pt x="38100" y="247650"/>
                  <a:pt x="6965" y="227409"/>
                  <a:pt x="536" y="20068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6" name="Text 7"/>
          <p:cNvSpPr/>
          <p:nvPr/>
        </p:nvSpPr>
        <p:spPr>
          <a:xfrm>
            <a:off x="7829550" y="2235835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原因分析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Text 8"/>
          <p:cNvSpPr/>
          <p:nvPr/>
        </p:nvSpPr>
        <p:spPr>
          <a:xfrm>
            <a:off x="7829550" y="2591435"/>
            <a:ext cx="7213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由于老年人体内器官功能逐渐减退，特别是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肝脏和肾脏的代谢和排泄能力下降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，因此药物在体内的清除速度会减慢，导致药物在体内蓄积。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829550" y="3353435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风险后果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0"/>
          <p:cNvSpPr/>
          <p:nvPr/>
        </p:nvSpPr>
        <p:spPr>
          <a:xfrm>
            <a:off x="7829550" y="3709035"/>
            <a:ext cx="7213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药物剂量未能及时调整可能导致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药物过量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，从而增加中毒风险。例如，某些抗生素或镇静剂可能由于肾功能下降而导致药物在体内积聚，进而引发肝肾损伤。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8" name="Text 11"/>
          <p:cNvSpPr/>
          <p:nvPr/>
        </p:nvSpPr>
        <p:spPr>
          <a:xfrm>
            <a:off x="7829550" y="4471035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案例应用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2"/>
          <p:cNvSpPr/>
          <p:nvPr/>
        </p:nvSpPr>
        <p:spPr>
          <a:xfrm>
            <a:off x="7829550" y="4826635"/>
            <a:ext cx="7213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张大爷需要长期注射胰岛素并服用降压药物，在肝肾功能减退的情况下，医护人员应定期进行血糖及肾功能监测，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根据结果调整药物剂量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，以避免因药物累积导致的不良反应。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79360" y="2292350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79360" y="4547235"/>
            <a:ext cx="50800" cy="118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579360" y="3408045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Text 7"/>
          <p:cNvSpPr/>
          <p:nvPr/>
        </p:nvSpPr>
        <p:spPr>
          <a:xfrm>
            <a:off x="7829550" y="1962150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影响因素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8" name="Text 8"/>
          <p:cNvSpPr/>
          <p:nvPr/>
        </p:nvSpPr>
        <p:spPr>
          <a:xfrm>
            <a:off x="7829550" y="2439035"/>
            <a:ext cx="7213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老年人由于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记忆力减退、视力下降、手部灵活性差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等因素，容易出现漏服、错服药物的情况。此外，老年人可能因为对药物的用法和剂量不清楚，加之对药物疗效的期望值过高，导致不当调整用药方案。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829550" y="3493135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后果</a:t>
            </a:r>
            <a:r>
              <a:rPr lang="zh-CN" alt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分析</a:t>
            </a:r>
            <a:endParaRPr lang="zh-CN" alt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5" name="Text 10"/>
          <p:cNvSpPr/>
          <p:nvPr/>
        </p:nvSpPr>
        <p:spPr>
          <a:xfrm>
            <a:off x="7829550" y="3709035"/>
            <a:ext cx="72136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用药依从性差会影响药物的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疗效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，甚至导致病情加重。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8" name="Text 11"/>
          <p:cNvSpPr/>
          <p:nvPr/>
        </p:nvSpPr>
        <p:spPr>
          <a:xfrm>
            <a:off x="7829550" y="4471035"/>
            <a:ext cx="72136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案例应用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1" name="Text 12"/>
          <p:cNvSpPr/>
          <p:nvPr/>
        </p:nvSpPr>
        <p:spPr>
          <a:xfrm>
            <a:off x="7829550" y="4826635"/>
            <a:ext cx="7213600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张大爷每天服用14种中西混合的药物，容易导致用药依从性下降。对此，医护人员可以为其推荐使用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每日药盒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，并通过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家属协助监督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用药，以确保老年人按时、按量服药。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2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579360" y="1987550"/>
            <a:ext cx="50800" cy="126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579360" y="4547235"/>
            <a:ext cx="50800" cy="118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579360" y="3408045"/>
            <a:ext cx="50800" cy="90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Shape 14"/>
          <p:cNvSpPr/>
          <p:nvPr/>
        </p:nvSpPr>
        <p:spPr>
          <a:xfrm>
            <a:off x="317500" y="16256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80962" y="76200"/>
                </a:moveTo>
                <a:cubicBezTo>
                  <a:pt x="80962" y="36773"/>
                  <a:pt x="112973" y="4763"/>
                  <a:pt x="152400" y="4763"/>
                </a:cubicBezTo>
                <a:cubicBezTo>
                  <a:pt x="191827" y="4763"/>
                  <a:pt x="223838" y="36773"/>
                  <a:pt x="223838" y="76200"/>
                </a:cubicBezTo>
                <a:cubicBezTo>
                  <a:pt x="223838" y="115627"/>
                  <a:pt x="191827" y="147638"/>
                  <a:pt x="152400" y="147638"/>
                </a:cubicBezTo>
                <a:cubicBezTo>
                  <a:pt x="112973" y="147638"/>
                  <a:pt x="80962" y="115627"/>
                  <a:pt x="80962" y="76200"/>
                </a:cubicBezTo>
                <a:close/>
                <a:moveTo>
                  <a:pt x="28575" y="287119"/>
                </a:moveTo>
                <a:cubicBezTo>
                  <a:pt x="28575" y="228481"/>
                  <a:pt x="76081" y="180975"/>
                  <a:pt x="134719" y="180975"/>
                </a:cubicBezTo>
                <a:lnTo>
                  <a:pt x="170081" y="180975"/>
                </a:lnTo>
                <a:cubicBezTo>
                  <a:pt x="228719" y="180975"/>
                  <a:pt x="276225" y="228481"/>
                  <a:pt x="276225" y="287119"/>
                </a:cubicBezTo>
                <a:cubicBezTo>
                  <a:pt x="276225" y="296882"/>
                  <a:pt x="268307" y="304800"/>
                  <a:pt x="258544" y="304800"/>
                </a:cubicBezTo>
                <a:lnTo>
                  <a:pt x="46256" y="304800"/>
                </a:lnTo>
                <a:cubicBezTo>
                  <a:pt x="36493" y="304800"/>
                  <a:pt x="28575" y="296882"/>
                  <a:pt x="28575" y="287119"/>
                </a:cubicBezTo>
                <a:close/>
                <a:moveTo>
                  <a:pt x="364569" y="78998"/>
                </a:moveTo>
                <a:lnTo>
                  <a:pt x="316944" y="155198"/>
                </a:lnTo>
                <a:cubicBezTo>
                  <a:pt x="314444" y="159187"/>
                  <a:pt x="310158" y="161687"/>
                  <a:pt x="305455" y="161925"/>
                </a:cubicBezTo>
                <a:cubicBezTo>
                  <a:pt x="300752" y="162163"/>
                  <a:pt x="296228" y="160020"/>
                  <a:pt x="293430" y="156210"/>
                </a:cubicBezTo>
                <a:lnTo>
                  <a:pt x="264855" y="118110"/>
                </a:lnTo>
                <a:cubicBezTo>
                  <a:pt x="260092" y="111800"/>
                  <a:pt x="261402" y="102870"/>
                  <a:pt x="267712" y="98108"/>
                </a:cubicBezTo>
                <a:cubicBezTo>
                  <a:pt x="274022" y="93345"/>
                  <a:pt x="282952" y="94655"/>
                  <a:pt x="287715" y="100965"/>
                </a:cubicBezTo>
                <a:lnTo>
                  <a:pt x="303788" y="122396"/>
                </a:lnTo>
                <a:lnTo>
                  <a:pt x="340340" y="63877"/>
                </a:lnTo>
                <a:cubicBezTo>
                  <a:pt x="344507" y="57210"/>
                  <a:pt x="353318" y="55126"/>
                  <a:pt x="360045" y="59353"/>
                </a:cubicBezTo>
                <a:cubicBezTo>
                  <a:pt x="366772" y="63579"/>
                  <a:pt x="368796" y="72330"/>
                  <a:pt x="364569" y="7905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850900" y="1600200"/>
            <a:ext cx="2946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用药依从性差</a:t>
            </a:r>
            <a:endParaRPr lang="en-US" sz="24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7845425" y="8039100"/>
            <a:ext cx="133350" cy="177800"/>
          </a:xfrm>
          <a:custGeom>
            <a:avLst/>
            <a:gdLst/>
            <a:ahLst/>
            <a:cxnLst/>
            <a:rect l="l" t="t" r="r" b="b"/>
            <a:pathLst>
              <a:path w="133350" h="17780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6" name="Text 24"/>
          <p:cNvSpPr/>
          <p:nvPr/>
        </p:nvSpPr>
        <p:spPr>
          <a:xfrm>
            <a:off x="8128000" y="8001000"/>
            <a:ext cx="65659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简化用药方案有助于提升用药依从性</a:t>
            </a:r>
            <a:endParaRPr lang="en-US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装饰 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360920" y="1527175"/>
            <a:ext cx="50800" cy="1188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装饰 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360920" y="4708525"/>
            <a:ext cx="50800" cy="1188085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装饰 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360920" y="2884805"/>
            <a:ext cx="50800" cy="1620000"/>
          </a:xfrm>
          <a:custGeom>
            <a:avLst/>
            <a:gdLst>
              <a:gd name="connisteX0" fmla="*/ 0 w 50800"/>
              <a:gd name="connsiteY0" fmla="*/ 25400 h 1727200"/>
              <a:gd name="connisteX1" fmla="*/ 25400 w 50800"/>
              <a:gd name="connsiteY1" fmla="*/ 0 h 1727200"/>
              <a:gd name="connisteX2" fmla="*/ 25400 w 50800"/>
              <a:gd name="connsiteY2" fmla="*/ 0 h 1727200"/>
              <a:gd name="connisteX3" fmla="*/ 50800 w 50800"/>
              <a:gd name="connsiteY3" fmla="*/ 25400 h 1727200"/>
              <a:gd name="connisteX4" fmla="*/ 50800 w 50800"/>
              <a:gd name="connsiteY4" fmla="*/ 1701800 h 1727200"/>
              <a:gd name="connisteX5" fmla="*/ 25400 w 50800"/>
              <a:gd name="connsiteY5" fmla="*/ 1727200 h 1727200"/>
              <a:gd name="connisteX6" fmla="*/ 25400 w 50800"/>
              <a:gd name="connsiteY6" fmla="*/ 1727200 h 1727200"/>
              <a:gd name="connisteX7" fmla="*/ 0 w 50800"/>
              <a:gd name="connsiteY7" fmla="*/ 1701800 h 1727200"/>
              <a:gd name="connisteX8" fmla="*/ 0 w 50800"/>
              <a:gd name="connsiteY8" fmla="*/ 25400 h 172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7272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701800"/>
                </a:lnTo>
                <a:cubicBezTo>
                  <a:pt x="50800" y="1715828"/>
                  <a:pt x="39428" y="1727200"/>
                  <a:pt x="25400" y="1727200"/>
                </a:cubicBezTo>
                <a:lnTo>
                  <a:pt x="25400" y="1727200"/>
                </a:lnTo>
                <a:cubicBezTo>
                  <a:pt x="11372" y="1727200"/>
                  <a:pt x="0" y="1715828"/>
                  <a:pt x="0" y="17018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Shape 14"/>
          <p:cNvSpPr/>
          <p:nvPr/>
        </p:nvSpPr>
        <p:spPr>
          <a:xfrm>
            <a:off x="317500" y="16256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80962" y="76200"/>
                </a:moveTo>
                <a:cubicBezTo>
                  <a:pt x="80962" y="36773"/>
                  <a:pt x="112973" y="4763"/>
                  <a:pt x="152400" y="4763"/>
                </a:cubicBezTo>
                <a:cubicBezTo>
                  <a:pt x="191827" y="4763"/>
                  <a:pt x="223838" y="36773"/>
                  <a:pt x="223838" y="76200"/>
                </a:cubicBezTo>
                <a:cubicBezTo>
                  <a:pt x="223838" y="115627"/>
                  <a:pt x="191827" y="147638"/>
                  <a:pt x="152400" y="147638"/>
                </a:cubicBezTo>
                <a:cubicBezTo>
                  <a:pt x="112973" y="147638"/>
                  <a:pt x="80962" y="115627"/>
                  <a:pt x="80962" y="76200"/>
                </a:cubicBezTo>
                <a:close/>
                <a:moveTo>
                  <a:pt x="28575" y="287119"/>
                </a:moveTo>
                <a:cubicBezTo>
                  <a:pt x="28575" y="228481"/>
                  <a:pt x="76081" y="180975"/>
                  <a:pt x="134719" y="180975"/>
                </a:cubicBezTo>
                <a:lnTo>
                  <a:pt x="170081" y="180975"/>
                </a:lnTo>
                <a:cubicBezTo>
                  <a:pt x="228719" y="180975"/>
                  <a:pt x="276225" y="228481"/>
                  <a:pt x="276225" y="287119"/>
                </a:cubicBezTo>
                <a:cubicBezTo>
                  <a:pt x="276225" y="296882"/>
                  <a:pt x="268307" y="304800"/>
                  <a:pt x="258544" y="304800"/>
                </a:cubicBezTo>
                <a:lnTo>
                  <a:pt x="46256" y="304800"/>
                </a:lnTo>
                <a:cubicBezTo>
                  <a:pt x="36493" y="304800"/>
                  <a:pt x="28575" y="296882"/>
                  <a:pt x="28575" y="287119"/>
                </a:cubicBezTo>
                <a:close/>
                <a:moveTo>
                  <a:pt x="364569" y="78998"/>
                </a:moveTo>
                <a:lnTo>
                  <a:pt x="316944" y="155198"/>
                </a:lnTo>
                <a:cubicBezTo>
                  <a:pt x="314444" y="159187"/>
                  <a:pt x="310158" y="161687"/>
                  <a:pt x="305455" y="161925"/>
                </a:cubicBezTo>
                <a:cubicBezTo>
                  <a:pt x="300752" y="162163"/>
                  <a:pt x="296228" y="160020"/>
                  <a:pt x="293430" y="156210"/>
                </a:cubicBezTo>
                <a:lnTo>
                  <a:pt x="264855" y="118110"/>
                </a:lnTo>
                <a:cubicBezTo>
                  <a:pt x="260092" y="111800"/>
                  <a:pt x="261402" y="102870"/>
                  <a:pt x="267712" y="98108"/>
                </a:cubicBezTo>
                <a:cubicBezTo>
                  <a:pt x="274022" y="93345"/>
                  <a:pt x="282952" y="94655"/>
                  <a:pt x="287715" y="100965"/>
                </a:cubicBezTo>
                <a:lnTo>
                  <a:pt x="303788" y="122396"/>
                </a:lnTo>
                <a:lnTo>
                  <a:pt x="340340" y="63877"/>
                </a:lnTo>
                <a:cubicBezTo>
                  <a:pt x="344507" y="57210"/>
                  <a:pt x="353318" y="55126"/>
                  <a:pt x="360045" y="59353"/>
                </a:cubicBezTo>
                <a:cubicBezTo>
                  <a:pt x="366772" y="63579"/>
                  <a:pt x="368796" y="72330"/>
                  <a:pt x="364569" y="7905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850900" y="1600200"/>
            <a:ext cx="447484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alpha val="70000"/>
                  </a:schemeClr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缺乏安全用药意识与用药指导</a:t>
            </a:r>
            <a:endParaRPr lang="en-US" sz="2400" b="1" dirty="0">
              <a:solidFill>
                <a:schemeClr val="tx1">
                  <a:alpha val="70000"/>
                </a:schemeClr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3" name="Text 6"/>
          <p:cNvSpPr/>
          <p:nvPr/>
        </p:nvSpPr>
        <p:spPr>
          <a:xfrm>
            <a:off x="7630160" y="1485900"/>
            <a:ext cx="3086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缺乏安全用药意识与用药知识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9" name="Text 7"/>
          <p:cNvSpPr/>
          <p:nvPr/>
        </p:nvSpPr>
        <p:spPr>
          <a:xfrm>
            <a:off x="7630160" y="1993900"/>
            <a:ext cx="729424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老年人由于文化水平、健康意识等方面的限制，常常缺乏正确的用药知识，可能会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盲目听从他人推荐或广告宣传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，自行购买和使用药物。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" name="Text 10"/>
          <p:cNvSpPr/>
          <p:nvPr/>
        </p:nvSpPr>
        <p:spPr>
          <a:xfrm>
            <a:off x="7630795" y="2842895"/>
            <a:ext cx="1485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常见不当行为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7612380" y="3300095"/>
            <a:ext cx="946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擅自增加或减少药物剂量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7" name="Text 14"/>
          <p:cNvSpPr/>
          <p:nvPr/>
        </p:nvSpPr>
        <p:spPr>
          <a:xfrm>
            <a:off x="7612380" y="3604895"/>
            <a:ext cx="946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使用不当的疗法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0" name="Text 16"/>
          <p:cNvSpPr/>
          <p:nvPr/>
        </p:nvSpPr>
        <p:spPr>
          <a:xfrm>
            <a:off x="7612380" y="3909695"/>
            <a:ext cx="946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迷信保健品或过度依赖非处方药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7612380" y="4214495"/>
            <a:ext cx="94615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轻信广告宣传和不实推荐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1" name="Text 21"/>
          <p:cNvSpPr/>
          <p:nvPr/>
        </p:nvSpPr>
        <p:spPr>
          <a:xfrm>
            <a:off x="7630160" y="4686300"/>
            <a:ext cx="2171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缺乏用药指导与干预</a:t>
            </a:r>
            <a:endParaRPr lang="en-US" sz="18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Text 22"/>
          <p:cNvSpPr/>
          <p:nvPr/>
        </p:nvSpPr>
        <p:spPr>
          <a:xfrm>
            <a:off x="7630160" y="5143500"/>
            <a:ext cx="729424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部分老年人文化水平偏低，无法准确理解医嘱，且缺乏必要的用药指导。没有专业医务人员的干预和指导，老年人自行用药可能导致严重的健康问题。</a:t>
            </a:r>
            <a:endParaRPr lang="en-US" sz="16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11200" y="9398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rgbClr val="4A5D5A"/>
                </a:solidFill>
                <a:latin typeface="等线 Light" panose="02010600030101010101" charset="-122"/>
                <a:ea typeface="等线 Light" panose="02010600030101010101" charset="-122"/>
                <a:cs typeface="Noto Sans SC" panose="020B0200000000000000" pitchFamily="34" charset="-120"/>
              </a:rPr>
              <a:t>情境思考</a:t>
            </a:r>
            <a:endParaRPr lang="en-US" sz="4800" b="1" dirty="0">
              <a:solidFill>
                <a:srgbClr val="4A5D5A"/>
              </a:solidFill>
              <a:latin typeface="等线 Light" panose="02010600030101010101" charset="-122"/>
              <a:ea typeface="等线 Light" panose="02010600030101010101" charset="-122"/>
              <a:cs typeface="Noto Sans SC" panose="020B0200000000000000" pitchFamily="34" charset="-12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676400"/>
            <a:ext cx="264795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2" name="Text 20"/>
          <p:cNvSpPr/>
          <p:nvPr/>
        </p:nvSpPr>
        <p:spPr>
          <a:xfrm>
            <a:off x="4817745" y="7505700"/>
            <a:ext cx="9455150" cy="13868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rPr>
              <a:t>核心要点：老年人由于生理机能减退，对药物的吸收、分布、代谢和排泄能力下降，容易出现药物不良反应。本单元将深入探讨老年人服药管理的相关知识和技能，确保老年人用药的安全性和有效性，提升他们的生活质量。</a:t>
            </a:r>
            <a:endParaRPr lang="en-US" sz="1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MiSans" pitchFamily="34" charset="-12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0774045" y="1315720"/>
            <a:ext cx="2880000" cy="2880000"/>
          </a:xfrm>
          <a:prstGeom prst="ellipse">
            <a:avLst/>
          </a:pr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  <a:lin ang="5400000"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894320" y="1802130"/>
            <a:ext cx="2880000" cy="2880000"/>
          </a:xfrm>
          <a:prstGeom prst="ellipse">
            <a:avLst/>
          </a:pr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749155" y="3990975"/>
            <a:ext cx="2880000" cy="2880000"/>
          </a:xfrm>
          <a:prstGeom prst="ellipse">
            <a:avLst/>
          </a:pr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227695" y="2633980"/>
            <a:ext cx="2150745" cy="58483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依从性提升策略</a:t>
            </a:r>
            <a:endParaRPr lang="en-US" altLang="en-US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27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227695" y="3314700"/>
            <a:ext cx="2635250" cy="152400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思考如何提高张大爷服药的依从性？</a:t>
            </a:r>
            <a:endParaRPr lang="en-US" alt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28" name="文本占位符 4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1271885" y="1912620"/>
            <a:ext cx="2381885" cy="749300"/>
          </a:xfrm>
          <a:prstGeom prst="rect">
            <a:avLst/>
          </a:prstGeom>
          <a:noFill/>
        </p:spPr>
        <p:txBody>
          <a:bodyPr lIns="0" tIns="0" rIns="0" bIns="0" anchor="t">
            <a:normAutofit fontScale="90000" lnSpcReduction="10000"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小组讨论：</a:t>
            </a:r>
            <a:endParaRPr lang="en-US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  <a:p>
            <a:r>
              <a:rPr lang="en-US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服药管理方法</a:t>
            </a:r>
            <a:endParaRPr lang="en-US" altLang="en-US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29" name="文本占位符 5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998200" y="2783205"/>
            <a:ext cx="2656205" cy="91757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还有什么办法可以帮助张大爷进行服药管理？</a:t>
            </a:r>
            <a:endParaRPr lang="en-US" alt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30" name="文本占位符 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0167620" y="4880610"/>
            <a:ext cx="3352800" cy="406400"/>
          </a:xfrm>
          <a:prstGeom prst="rect">
            <a:avLst/>
          </a:prstGeom>
          <a:noFill/>
        </p:spPr>
        <p:txBody>
          <a:bodyPr lIns="0" tIns="0" rIns="0" bIns="0" anchor="t">
            <a:normAutofit lnSpcReduction="20000"/>
          </a:bodyPr>
          <a:lstStyle>
            <a:lvl1pPr marL="0" indent="0" algn="l" defTabSz="914400" rtl="0" eaLnBrk="1" latinLnBrk="0" hangingPunct="1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安全与疗效保障</a:t>
            </a:r>
            <a:endParaRPr lang="en-US" altLang="en-US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31" name="文本占位符 7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10167620" y="5328920"/>
            <a:ext cx="2328545" cy="704850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 defTabSz="914400" rtl="0" eaLnBrk="1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b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如何确保用药安全和疗效？</a:t>
            </a:r>
            <a:endParaRPr lang="en-US" altLang="en-US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Shape 14"/>
          <p:cNvSpPr/>
          <p:nvPr/>
        </p:nvSpPr>
        <p:spPr>
          <a:xfrm>
            <a:off x="317500" y="16256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80962" y="76200"/>
                </a:moveTo>
                <a:cubicBezTo>
                  <a:pt x="80962" y="36773"/>
                  <a:pt x="112973" y="4763"/>
                  <a:pt x="152400" y="4763"/>
                </a:cubicBezTo>
                <a:cubicBezTo>
                  <a:pt x="191827" y="4763"/>
                  <a:pt x="223838" y="36773"/>
                  <a:pt x="223838" y="76200"/>
                </a:cubicBezTo>
                <a:cubicBezTo>
                  <a:pt x="223838" y="115627"/>
                  <a:pt x="191827" y="147638"/>
                  <a:pt x="152400" y="147638"/>
                </a:cubicBezTo>
                <a:cubicBezTo>
                  <a:pt x="112973" y="147638"/>
                  <a:pt x="80962" y="115627"/>
                  <a:pt x="80962" y="76200"/>
                </a:cubicBezTo>
                <a:close/>
                <a:moveTo>
                  <a:pt x="28575" y="287119"/>
                </a:moveTo>
                <a:cubicBezTo>
                  <a:pt x="28575" y="228481"/>
                  <a:pt x="76081" y="180975"/>
                  <a:pt x="134719" y="180975"/>
                </a:cubicBezTo>
                <a:lnTo>
                  <a:pt x="170081" y="180975"/>
                </a:lnTo>
                <a:cubicBezTo>
                  <a:pt x="228719" y="180975"/>
                  <a:pt x="276225" y="228481"/>
                  <a:pt x="276225" y="287119"/>
                </a:cubicBezTo>
                <a:cubicBezTo>
                  <a:pt x="276225" y="296882"/>
                  <a:pt x="268307" y="304800"/>
                  <a:pt x="258544" y="304800"/>
                </a:cubicBezTo>
                <a:lnTo>
                  <a:pt x="46256" y="304800"/>
                </a:lnTo>
                <a:cubicBezTo>
                  <a:pt x="36493" y="304800"/>
                  <a:pt x="28575" y="296882"/>
                  <a:pt x="28575" y="287119"/>
                </a:cubicBezTo>
                <a:close/>
                <a:moveTo>
                  <a:pt x="364569" y="78998"/>
                </a:moveTo>
                <a:lnTo>
                  <a:pt x="316944" y="155198"/>
                </a:lnTo>
                <a:cubicBezTo>
                  <a:pt x="314444" y="159187"/>
                  <a:pt x="310158" y="161687"/>
                  <a:pt x="305455" y="161925"/>
                </a:cubicBezTo>
                <a:cubicBezTo>
                  <a:pt x="300752" y="162163"/>
                  <a:pt x="296228" y="160020"/>
                  <a:pt x="293430" y="156210"/>
                </a:cubicBezTo>
                <a:lnTo>
                  <a:pt x="264855" y="118110"/>
                </a:lnTo>
                <a:cubicBezTo>
                  <a:pt x="260092" y="111800"/>
                  <a:pt x="261402" y="102870"/>
                  <a:pt x="267712" y="98108"/>
                </a:cubicBezTo>
                <a:cubicBezTo>
                  <a:pt x="274022" y="93345"/>
                  <a:pt x="282952" y="94655"/>
                  <a:pt x="287715" y="100965"/>
                </a:cubicBezTo>
                <a:lnTo>
                  <a:pt x="303788" y="122396"/>
                </a:lnTo>
                <a:lnTo>
                  <a:pt x="340340" y="63877"/>
                </a:lnTo>
                <a:cubicBezTo>
                  <a:pt x="344507" y="57210"/>
                  <a:pt x="353318" y="55126"/>
                  <a:pt x="360045" y="59353"/>
                </a:cubicBezTo>
                <a:cubicBezTo>
                  <a:pt x="366772" y="63579"/>
                  <a:pt x="368796" y="72330"/>
                  <a:pt x="364569" y="7905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850900" y="1600200"/>
            <a:ext cx="447484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>
                    <a:alpha val="70000"/>
                  </a:schemeClr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缺乏安全用药意识与用药指导</a:t>
            </a:r>
            <a:endParaRPr lang="en-US" sz="2400" b="1" dirty="0">
              <a:solidFill>
                <a:schemeClr val="tx1">
                  <a:alpha val="70000"/>
                </a:schemeClr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25" name="Shape 23"/>
          <p:cNvSpPr/>
          <p:nvPr/>
        </p:nvSpPr>
        <p:spPr>
          <a:xfrm>
            <a:off x="8374380" y="1333500"/>
            <a:ext cx="4876800" cy="3073400"/>
          </a:xfrm>
          <a:custGeom>
            <a:avLst/>
            <a:gdLst/>
            <a:ahLst/>
            <a:cxnLst/>
            <a:rect l="l" t="t" r="r" b="b"/>
            <a:pathLst>
              <a:path w="4876800" h="3073400">
                <a:moveTo>
                  <a:pt x="152410" y="0"/>
                </a:moveTo>
                <a:lnTo>
                  <a:pt x="4724390" y="0"/>
                </a:lnTo>
                <a:cubicBezTo>
                  <a:pt x="4808564" y="0"/>
                  <a:pt x="4876800" y="68236"/>
                  <a:pt x="4876800" y="152410"/>
                </a:cubicBezTo>
                <a:lnTo>
                  <a:pt x="4876800" y="2920990"/>
                </a:lnTo>
                <a:cubicBezTo>
                  <a:pt x="4876800" y="3005164"/>
                  <a:pt x="4808564" y="3073400"/>
                  <a:pt x="4724390" y="3073400"/>
                </a:cubicBezTo>
                <a:lnTo>
                  <a:pt x="152410" y="3073400"/>
                </a:lnTo>
                <a:cubicBezTo>
                  <a:pt x="68236" y="3073400"/>
                  <a:pt x="0" y="3005164"/>
                  <a:pt x="0" y="2920990"/>
                </a:cubicBezTo>
                <a:lnTo>
                  <a:pt x="0" y="152410"/>
                </a:lnTo>
                <a:cubicBezTo>
                  <a:pt x="0" y="68293"/>
                  <a:pt x="68293" y="0"/>
                  <a:pt x="152410" y="0"/>
                </a:cubicBezTo>
                <a:close/>
              </a:path>
            </a:pathLst>
          </a:custGeom>
          <a:solidFill>
            <a:srgbClr val="7FC2B9"/>
          </a:solidFill>
        </p:spPr>
      </p:sp>
      <p:sp>
        <p:nvSpPr>
          <p:cNvPr id="26" name="Shape 24"/>
          <p:cNvSpPr/>
          <p:nvPr/>
        </p:nvSpPr>
        <p:spPr>
          <a:xfrm>
            <a:off x="8691880" y="163830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45306" y="190500"/>
                </a:moveTo>
                <a:cubicBezTo>
                  <a:pt x="148927" y="179437"/>
                  <a:pt x="156170" y="169416"/>
                  <a:pt x="164356" y="160784"/>
                </a:cubicBezTo>
                <a:cubicBezTo>
                  <a:pt x="180578" y="143718"/>
                  <a:pt x="190500" y="120650"/>
                  <a:pt x="190500" y="95250"/>
                </a:cubicBezTo>
                <a:cubicBezTo>
                  <a:pt x="190500" y="42664"/>
                  <a:pt x="147836" y="0"/>
                  <a:pt x="95250" y="0"/>
                </a:cubicBezTo>
                <a:cubicBezTo>
                  <a:pt x="42664" y="0"/>
                  <a:pt x="0" y="42664"/>
                  <a:pt x="0" y="95250"/>
                </a:cubicBezTo>
                <a:cubicBezTo>
                  <a:pt x="0" y="120650"/>
                  <a:pt x="9922" y="143718"/>
                  <a:pt x="26144" y="160784"/>
                </a:cubicBezTo>
                <a:cubicBezTo>
                  <a:pt x="34330" y="169416"/>
                  <a:pt x="41622" y="179437"/>
                  <a:pt x="45194" y="190500"/>
                </a:cubicBezTo>
                <a:lnTo>
                  <a:pt x="145256" y="190500"/>
                </a:lnTo>
                <a:close/>
                <a:moveTo>
                  <a:pt x="142875" y="214313"/>
                </a:moveTo>
                <a:lnTo>
                  <a:pt x="47625" y="214313"/>
                </a:lnTo>
                <a:lnTo>
                  <a:pt x="47625" y="222250"/>
                </a:lnTo>
                <a:cubicBezTo>
                  <a:pt x="47625" y="244177"/>
                  <a:pt x="65385" y="261937"/>
                  <a:pt x="87313" y="261937"/>
                </a:cubicBezTo>
                <a:lnTo>
                  <a:pt x="103188" y="261937"/>
                </a:lnTo>
                <a:cubicBezTo>
                  <a:pt x="125115" y="261937"/>
                  <a:pt x="142875" y="244177"/>
                  <a:pt x="142875" y="222250"/>
                </a:cubicBezTo>
                <a:lnTo>
                  <a:pt x="142875" y="214313"/>
                </a:lnTo>
                <a:close/>
                <a:moveTo>
                  <a:pt x="91281" y="55563"/>
                </a:moveTo>
                <a:cubicBezTo>
                  <a:pt x="71537" y="55563"/>
                  <a:pt x="55563" y="71537"/>
                  <a:pt x="55563" y="91281"/>
                </a:cubicBezTo>
                <a:cubicBezTo>
                  <a:pt x="55563" y="97879"/>
                  <a:pt x="50254" y="103188"/>
                  <a:pt x="43656" y="103188"/>
                </a:cubicBezTo>
                <a:cubicBezTo>
                  <a:pt x="37058" y="103188"/>
                  <a:pt x="31750" y="97879"/>
                  <a:pt x="31750" y="91281"/>
                </a:cubicBezTo>
                <a:cubicBezTo>
                  <a:pt x="31750" y="58390"/>
                  <a:pt x="58390" y="31750"/>
                  <a:pt x="91281" y="31750"/>
                </a:cubicBezTo>
                <a:cubicBezTo>
                  <a:pt x="97879" y="31750"/>
                  <a:pt x="103188" y="37058"/>
                  <a:pt x="103188" y="43656"/>
                </a:cubicBezTo>
                <a:cubicBezTo>
                  <a:pt x="103188" y="50254"/>
                  <a:pt x="97879" y="55563"/>
                  <a:pt x="91281" y="55563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7" name="Text 25"/>
          <p:cNvSpPr/>
          <p:nvPr/>
        </p:nvSpPr>
        <p:spPr>
          <a:xfrm>
            <a:off x="9047480" y="1587500"/>
            <a:ext cx="4076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安全隐患的后果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8704580" y="2159000"/>
            <a:ext cx="101600" cy="203200"/>
          </a:xfrm>
          <a:custGeom>
            <a:avLst/>
            <a:gdLst/>
            <a:ahLst/>
            <a:cxnLst/>
            <a:rect l="l" t="t" r="r" b="b"/>
            <a:pathLst>
              <a:path w="101600" h="203200">
                <a:moveTo>
                  <a:pt x="12898" y="38100"/>
                </a:moveTo>
                <a:cubicBezTo>
                  <a:pt x="12898" y="32980"/>
                  <a:pt x="15994" y="28337"/>
                  <a:pt x="20757" y="26353"/>
                </a:cubicBezTo>
                <a:cubicBezTo>
                  <a:pt x="25519" y="24368"/>
                  <a:pt x="30956" y="25479"/>
                  <a:pt x="34568" y="29131"/>
                </a:cubicBezTo>
                <a:lnTo>
                  <a:pt x="98068" y="92631"/>
                </a:lnTo>
                <a:cubicBezTo>
                  <a:pt x="103029" y="97592"/>
                  <a:pt x="103029" y="105648"/>
                  <a:pt x="98068" y="110609"/>
                </a:cubicBezTo>
                <a:lnTo>
                  <a:pt x="34568" y="174109"/>
                </a:lnTo>
                <a:cubicBezTo>
                  <a:pt x="30917" y="177760"/>
                  <a:pt x="25479" y="178832"/>
                  <a:pt x="20717" y="176847"/>
                </a:cubicBezTo>
                <a:cubicBezTo>
                  <a:pt x="15954" y="174863"/>
                  <a:pt x="12898" y="170220"/>
                  <a:pt x="12898" y="165100"/>
                </a:cubicBezTo>
                <a:lnTo>
                  <a:pt x="12898" y="381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9" name="Text 27"/>
          <p:cNvSpPr/>
          <p:nvPr/>
        </p:nvSpPr>
        <p:spPr>
          <a:xfrm>
            <a:off x="8933180" y="2095500"/>
            <a:ext cx="41656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增加药物不良反应风险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8704580" y="2590800"/>
            <a:ext cx="101600" cy="203200"/>
          </a:xfrm>
          <a:custGeom>
            <a:avLst/>
            <a:gdLst/>
            <a:ahLst/>
            <a:cxnLst/>
            <a:rect l="l" t="t" r="r" b="b"/>
            <a:pathLst>
              <a:path w="101600" h="203200">
                <a:moveTo>
                  <a:pt x="12898" y="38100"/>
                </a:moveTo>
                <a:cubicBezTo>
                  <a:pt x="12898" y="32980"/>
                  <a:pt x="15994" y="28337"/>
                  <a:pt x="20757" y="26353"/>
                </a:cubicBezTo>
                <a:cubicBezTo>
                  <a:pt x="25519" y="24368"/>
                  <a:pt x="30956" y="25479"/>
                  <a:pt x="34568" y="29131"/>
                </a:cubicBezTo>
                <a:lnTo>
                  <a:pt x="98068" y="92631"/>
                </a:lnTo>
                <a:cubicBezTo>
                  <a:pt x="103029" y="97592"/>
                  <a:pt x="103029" y="105648"/>
                  <a:pt x="98068" y="110609"/>
                </a:cubicBezTo>
                <a:lnTo>
                  <a:pt x="34568" y="174109"/>
                </a:lnTo>
                <a:cubicBezTo>
                  <a:pt x="30917" y="177760"/>
                  <a:pt x="25479" y="178832"/>
                  <a:pt x="20717" y="176847"/>
                </a:cubicBezTo>
                <a:cubicBezTo>
                  <a:pt x="15954" y="174863"/>
                  <a:pt x="12898" y="170220"/>
                  <a:pt x="12898" y="165100"/>
                </a:cubicBezTo>
                <a:lnTo>
                  <a:pt x="12898" y="381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1" name="Text 29"/>
          <p:cNvSpPr/>
          <p:nvPr/>
        </p:nvSpPr>
        <p:spPr>
          <a:xfrm>
            <a:off x="8933180" y="2527300"/>
            <a:ext cx="41656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影响治疗效果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8704580" y="3022600"/>
            <a:ext cx="101600" cy="203200"/>
          </a:xfrm>
          <a:custGeom>
            <a:avLst/>
            <a:gdLst/>
            <a:ahLst/>
            <a:cxnLst/>
            <a:rect l="l" t="t" r="r" b="b"/>
            <a:pathLst>
              <a:path w="101600" h="203200">
                <a:moveTo>
                  <a:pt x="12898" y="38100"/>
                </a:moveTo>
                <a:cubicBezTo>
                  <a:pt x="12898" y="32980"/>
                  <a:pt x="15994" y="28337"/>
                  <a:pt x="20757" y="26353"/>
                </a:cubicBezTo>
                <a:cubicBezTo>
                  <a:pt x="25519" y="24368"/>
                  <a:pt x="30956" y="25479"/>
                  <a:pt x="34568" y="29131"/>
                </a:cubicBezTo>
                <a:lnTo>
                  <a:pt x="98068" y="92631"/>
                </a:lnTo>
                <a:cubicBezTo>
                  <a:pt x="103029" y="97592"/>
                  <a:pt x="103029" y="105648"/>
                  <a:pt x="98068" y="110609"/>
                </a:cubicBezTo>
                <a:lnTo>
                  <a:pt x="34568" y="174109"/>
                </a:lnTo>
                <a:cubicBezTo>
                  <a:pt x="30917" y="177760"/>
                  <a:pt x="25479" y="178832"/>
                  <a:pt x="20717" y="176847"/>
                </a:cubicBezTo>
                <a:cubicBezTo>
                  <a:pt x="15954" y="174863"/>
                  <a:pt x="12898" y="170220"/>
                  <a:pt x="12898" y="165100"/>
                </a:cubicBezTo>
                <a:lnTo>
                  <a:pt x="12898" y="381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3" name="Text 31"/>
          <p:cNvSpPr/>
          <p:nvPr/>
        </p:nvSpPr>
        <p:spPr>
          <a:xfrm>
            <a:off x="8933180" y="2959100"/>
            <a:ext cx="41656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延误病情控制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8704580" y="3454400"/>
            <a:ext cx="101600" cy="203200"/>
          </a:xfrm>
          <a:custGeom>
            <a:avLst/>
            <a:gdLst/>
            <a:ahLst/>
            <a:cxnLst/>
            <a:rect l="l" t="t" r="r" b="b"/>
            <a:pathLst>
              <a:path w="101600" h="203200">
                <a:moveTo>
                  <a:pt x="12898" y="38100"/>
                </a:moveTo>
                <a:cubicBezTo>
                  <a:pt x="12898" y="32980"/>
                  <a:pt x="15994" y="28337"/>
                  <a:pt x="20757" y="26353"/>
                </a:cubicBezTo>
                <a:cubicBezTo>
                  <a:pt x="25519" y="24368"/>
                  <a:pt x="30956" y="25479"/>
                  <a:pt x="34568" y="29131"/>
                </a:cubicBezTo>
                <a:lnTo>
                  <a:pt x="98068" y="92631"/>
                </a:lnTo>
                <a:cubicBezTo>
                  <a:pt x="103029" y="97592"/>
                  <a:pt x="103029" y="105648"/>
                  <a:pt x="98068" y="110609"/>
                </a:cubicBezTo>
                <a:lnTo>
                  <a:pt x="34568" y="174109"/>
                </a:lnTo>
                <a:cubicBezTo>
                  <a:pt x="30917" y="177760"/>
                  <a:pt x="25479" y="178832"/>
                  <a:pt x="20717" y="176847"/>
                </a:cubicBezTo>
                <a:cubicBezTo>
                  <a:pt x="15954" y="174863"/>
                  <a:pt x="12898" y="170220"/>
                  <a:pt x="12898" y="165100"/>
                </a:cubicBezTo>
                <a:lnTo>
                  <a:pt x="12898" y="381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5" name="Text 33"/>
          <p:cNvSpPr/>
          <p:nvPr/>
        </p:nvSpPr>
        <p:spPr>
          <a:xfrm>
            <a:off x="8933180" y="3390900"/>
            <a:ext cx="41656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增加医疗负担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8704580" y="3886200"/>
            <a:ext cx="101600" cy="203200"/>
          </a:xfrm>
          <a:custGeom>
            <a:avLst/>
            <a:gdLst/>
            <a:ahLst/>
            <a:cxnLst/>
            <a:rect l="l" t="t" r="r" b="b"/>
            <a:pathLst>
              <a:path w="101600" h="203200">
                <a:moveTo>
                  <a:pt x="12898" y="38100"/>
                </a:moveTo>
                <a:cubicBezTo>
                  <a:pt x="12898" y="32980"/>
                  <a:pt x="15994" y="28337"/>
                  <a:pt x="20757" y="26353"/>
                </a:cubicBezTo>
                <a:cubicBezTo>
                  <a:pt x="25519" y="24368"/>
                  <a:pt x="30956" y="25479"/>
                  <a:pt x="34568" y="29131"/>
                </a:cubicBezTo>
                <a:lnTo>
                  <a:pt x="98068" y="92631"/>
                </a:lnTo>
                <a:cubicBezTo>
                  <a:pt x="103029" y="97592"/>
                  <a:pt x="103029" y="105648"/>
                  <a:pt x="98068" y="110609"/>
                </a:cubicBezTo>
                <a:lnTo>
                  <a:pt x="34568" y="174109"/>
                </a:lnTo>
                <a:cubicBezTo>
                  <a:pt x="30917" y="177760"/>
                  <a:pt x="25479" y="178832"/>
                  <a:pt x="20717" y="176847"/>
                </a:cubicBezTo>
                <a:cubicBezTo>
                  <a:pt x="15954" y="174863"/>
                  <a:pt x="12898" y="170220"/>
                  <a:pt x="12898" y="165100"/>
                </a:cubicBezTo>
                <a:lnTo>
                  <a:pt x="12898" y="3810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7" name="Text 35"/>
          <p:cNvSpPr/>
          <p:nvPr/>
        </p:nvSpPr>
        <p:spPr>
          <a:xfrm>
            <a:off x="8933180" y="3822700"/>
            <a:ext cx="41656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降低生活质量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8374380" y="4610100"/>
            <a:ext cx="4876800" cy="2286000"/>
          </a:xfrm>
          <a:custGeom>
            <a:avLst/>
            <a:gdLst/>
            <a:ahLst/>
            <a:cxnLst/>
            <a:rect l="l" t="t" r="r" b="b"/>
            <a:pathLst>
              <a:path w="4876800" h="2286000">
                <a:moveTo>
                  <a:pt x="101590" y="0"/>
                </a:moveTo>
                <a:lnTo>
                  <a:pt x="4775210" y="0"/>
                </a:lnTo>
                <a:cubicBezTo>
                  <a:pt x="4831317" y="0"/>
                  <a:pt x="4876800" y="45483"/>
                  <a:pt x="4876800" y="101590"/>
                </a:cubicBezTo>
                <a:lnTo>
                  <a:pt x="4876800" y="2184410"/>
                </a:lnTo>
                <a:cubicBezTo>
                  <a:pt x="4876800" y="2240517"/>
                  <a:pt x="4831317" y="2286000"/>
                  <a:pt x="4775210" y="2286000"/>
                </a:cubicBezTo>
                <a:lnTo>
                  <a:pt x="101590" y="2286000"/>
                </a:lnTo>
                <a:cubicBezTo>
                  <a:pt x="45483" y="2286000"/>
                  <a:pt x="0" y="2240517"/>
                  <a:pt x="0" y="2184410"/>
                </a:cubicBezTo>
                <a:lnTo>
                  <a:pt x="0" y="101590"/>
                </a:lnTo>
                <a:cubicBezTo>
                  <a:pt x="0" y="45521"/>
                  <a:pt x="45521" y="0"/>
                  <a:pt x="101590" y="0"/>
                </a:cubicBezTo>
                <a:close/>
              </a:path>
            </a:pathLst>
          </a:custGeom>
          <a:solidFill>
            <a:srgbClr val="C89F90">
              <a:alpha val="10196"/>
            </a:srgbClr>
          </a:solidFill>
        </p:spPr>
      </p:sp>
      <p:sp>
        <p:nvSpPr>
          <p:cNvPr id="39" name="Shape 37"/>
          <p:cNvSpPr/>
          <p:nvPr/>
        </p:nvSpPr>
        <p:spPr>
          <a:xfrm>
            <a:off x="8602980" y="4864100"/>
            <a:ext cx="203200" cy="203200"/>
          </a:xfrm>
          <a:custGeom>
            <a:avLst/>
            <a:gdLst/>
            <a:ahLst/>
            <a:cxnLst/>
            <a:rect l="l" t="t" r="r" b="b"/>
            <a:pathLst>
              <a:path w="203200" h="203200">
                <a:moveTo>
                  <a:pt x="101600" y="0"/>
                </a:moveTo>
                <a:cubicBezTo>
                  <a:pt x="103426" y="0"/>
                  <a:pt x="105251" y="397"/>
                  <a:pt x="106918" y="1151"/>
                </a:cubicBezTo>
                <a:lnTo>
                  <a:pt x="181689" y="32861"/>
                </a:lnTo>
                <a:cubicBezTo>
                  <a:pt x="190421" y="36552"/>
                  <a:pt x="196929" y="45164"/>
                  <a:pt x="196890" y="55563"/>
                </a:cubicBezTo>
                <a:cubicBezTo>
                  <a:pt x="196691" y="94932"/>
                  <a:pt x="180499" y="166965"/>
                  <a:pt x="112117" y="199708"/>
                </a:cubicBezTo>
                <a:cubicBezTo>
                  <a:pt x="105489" y="202883"/>
                  <a:pt x="97790" y="202883"/>
                  <a:pt x="91162" y="199708"/>
                </a:cubicBezTo>
                <a:cubicBezTo>
                  <a:pt x="22741" y="166965"/>
                  <a:pt x="6588" y="94932"/>
                  <a:pt x="6390" y="55563"/>
                </a:cubicBezTo>
                <a:cubicBezTo>
                  <a:pt x="6350" y="45164"/>
                  <a:pt x="12859" y="36552"/>
                  <a:pt x="21590" y="32861"/>
                </a:cubicBezTo>
                <a:lnTo>
                  <a:pt x="96322" y="1151"/>
                </a:lnTo>
                <a:cubicBezTo>
                  <a:pt x="97988" y="397"/>
                  <a:pt x="99774" y="0"/>
                  <a:pt x="101600" y="0"/>
                </a:cubicBezTo>
                <a:close/>
                <a:moveTo>
                  <a:pt x="101600" y="26511"/>
                </a:moveTo>
                <a:lnTo>
                  <a:pt x="101600" y="176570"/>
                </a:lnTo>
                <a:cubicBezTo>
                  <a:pt x="156369" y="150058"/>
                  <a:pt x="171093" y="91321"/>
                  <a:pt x="171450" y="56158"/>
                </a:cubicBezTo>
                <a:lnTo>
                  <a:pt x="101600" y="26551"/>
                </a:lnTo>
                <a:lnTo>
                  <a:pt x="101600" y="26551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40" name="Text 38"/>
          <p:cNvSpPr/>
          <p:nvPr/>
        </p:nvSpPr>
        <p:spPr>
          <a:xfrm>
            <a:off x="8933180" y="4813300"/>
            <a:ext cx="4216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预防措施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8614093" y="525780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2" name="Text 40"/>
          <p:cNvSpPr/>
          <p:nvPr/>
        </p:nvSpPr>
        <p:spPr>
          <a:xfrm>
            <a:off x="8907780" y="5219700"/>
            <a:ext cx="4229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加强用药教育和宣传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8614093" y="556260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4" name="Text 42"/>
          <p:cNvSpPr/>
          <p:nvPr/>
        </p:nvSpPr>
        <p:spPr>
          <a:xfrm>
            <a:off x="8907780" y="5524500"/>
            <a:ext cx="4229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提供详细的用药指导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8614093" y="586740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6" name="Text 44"/>
          <p:cNvSpPr/>
          <p:nvPr/>
        </p:nvSpPr>
        <p:spPr>
          <a:xfrm>
            <a:off x="8907780" y="5829300"/>
            <a:ext cx="4229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建立用药咨询渠道</a:t>
            </a: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>
            <a:off x="8614093" y="617220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8" name="Text 46"/>
          <p:cNvSpPr/>
          <p:nvPr/>
        </p:nvSpPr>
        <p:spPr>
          <a:xfrm>
            <a:off x="8907780" y="6134100"/>
            <a:ext cx="4229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定期随访和监测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8614093" y="6477000"/>
            <a:ext cx="155575" cy="177800"/>
          </a:xfrm>
          <a:custGeom>
            <a:avLst/>
            <a:gdLst/>
            <a:ahLst/>
            <a:cxnLst/>
            <a:rect l="l" t="t" r="r" b="b"/>
            <a:pathLst>
              <a:path w="155575" h="177800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0" name="Text 48"/>
          <p:cNvSpPr/>
          <p:nvPr/>
        </p:nvSpPr>
        <p:spPr>
          <a:xfrm>
            <a:off x="8907780" y="6438900"/>
            <a:ext cx="4229100" cy="254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家属参与和监督</a:t>
            </a:r>
            <a:endParaRPr lang="en-US" sz="16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Shape 14"/>
          <p:cNvSpPr/>
          <p:nvPr/>
        </p:nvSpPr>
        <p:spPr>
          <a:xfrm>
            <a:off x="317500" y="16256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80962" y="76200"/>
                </a:moveTo>
                <a:cubicBezTo>
                  <a:pt x="80962" y="36773"/>
                  <a:pt x="112973" y="4763"/>
                  <a:pt x="152400" y="4763"/>
                </a:cubicBezTo>
                <a:cubicBezTo>
                  <a:pt x="191827" y="4763"/>
                  <a:pt x="223838" y="36773"/>
                  <a:pt x="223838" y="76200"/>
                </a:cubicBezTo>
                <a:cubicBezTo>
                  <a:pt x="223838" y="115627"/>
                  <a:pt x="191827" y="147638"/>
                  <a:pt x="152400" y="147638"/>
                </a:cubicBezTo>
                <a:cubicBezTo>
                  <a:pt x="112973" y="147638"/>
                  <a:pt x="80962" y="115627"/>
                  <a:pt x="80962" y="76200"/>
                </a:cubicBezTo>
                <a:close/>
                <a:moveTo>
                  <a:pt x="28575" y="287119"/>
                </a:moveTo>
                <a:cubicBezTo>
                  <a:pt x="28575" y="228481"/>
                  <a:pt x="76081" y="180975"/>
                  <a:pt x="134719" y="180975"/>
                </a:cubicBezTo>
                <a:lnTo>
                  <a:pt x="170081" y="180975"/>
                </a:lnTo>
                <a:cubicBezTo>
                  <a:pt x="228719" y="180975"/>
                  <a:pt x="276225" y="228481"/>
                  <a:pt x="276225" y="287119"/>
                </a:cubicBezTo>
                <a:cubicBezTo>
                  <a:pt x="276225" y="296882"/>
                  <a:pt x="268307" y="304800"/>
                  <a:pt x="258544" y="304800"/>
                </a:cubicBezTo>
                <a:lnTo>
                  <a:pt x="46256" y="304800"/>
                </a:lnTo>
                <a:cubicBezTo>
                  <a:pt x="36493" y="304800"/>
                  <a:pt x="28575" y="296882"/>
                  <a:pt x="28575" y="287119"/>
                </a:cubicBezTo>
                <a:close/>
                <a:moveTo>
                  <a:pt x="364569" y="78998"/>
                </a:moveTo>
                <a:lnTo>
                  <a:pt x="316944" y="155198"/>
                </a:lnTo>
                <a:cubicBezTo>
                  <a:pt x="314444" y="159187"/>
                  <a:pt x="310158" y="161687"/>
                  <a:pt x="305455" y="161925"/>
                </a:cubicBezTo>
                <a:cubicBezTo>
                  <a:pt x="300752" y="162163"/>
                  <a:pt x="296228" y="160020"/>
                  <a:pt x="293430" y="156210"/>
                </a:cubicBezTo>
                <a:lnTo>
                  <a:pt x="264855" y="118110"/>
                </a:lnTo>
                <a:cubicBezTo>
                  <a:pt x="260092" y="111800"/>
                  <a:pt x="261402" y="102870"/>
                  <a:pt x="267712" y="98108"/>
                </a:cubicBezTo>
                <a:cubicBezTo>
                  <a:pt x="274022" y="93345"/>
                  <a:pt x="282952" y="94655"/>
                  <a:pt x="287715" y="100965"/>
                </a:cubicBezTo>
                <a:lnTo>
                  <a:pt x="303788" y="122396"/>
                </a:lnTo>
                <a:lnTo>
                  <a:pt x="340340" y="63877"/>
                </a:lnTo>
                <a:cubicBezTo>
                  <a:pt x="344507" y="57210"/>
                  <a:pt x="353318" y="55126"/>
                  <a:pt x="360045" y="59353"/>
                </a:cubicBezTo>
                <a:cubicBezTo>
                  <a:pt x="366772" y="63579"/>
                  <a:pt x="368796" y="72330"/>
                  <a:pt x="364569" y="7905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850900" y="1600200"/>
            <a:ext cx="447484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个性化用药管理方案</a:t>
            </a:r>
            <a:endParaRPr lang="en-US" sz="2400" b="1" dirty="0">
              <a:solidFill>
                <a:schemeClr val="tx1">
                  <a:alpha val="70000"/>
                </a:schemeClr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3" name="Shape 3"/>
          <p:cNvSpPr/>
          <p:nvPr/>
        </p:nvSpPr>
        <p:spPr>
          <a:xfrm>
            <a:off x="7620000" y="148082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6" name="Shape 4"/>
          <p:cNvSpPr/>
          <p:nvPr/>
        </p:nvSpPr>
        <p:spPr>
          <a:xfrm>
            <a:off x="7981950" y="153162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95250" y="127000"/>
                </a:moveTo>
                <a:lnTo>
                  <a:pt x="75654" y="146596"/>
                </a:lnTo>
                <a:cubicBezTo>
                  <a:pt x="69404" y="144165"/>
                  <a:pt x="62657" y="142875"/>
                  <a:pt x="55563" y="142875"/>
                </a:cubicBezTo>
                <a:cubicBezTo>
                  <a:pt x="24854" y="142875"/>
                  <a:pt x="0" y="167729"/>
                  <a:pt x="0" y="198438"/>
                </a:cubicBezTo>
                <a:cubicBezTo>
                  <a:pt x="0" y="229146"/>
                  <a:pt x="24854" y="254000"/>
                  <a:pt x="55563" y="254000"/>
                </a:cubicBezTo>
                <a:cubicBezTo>
                  <a:pt x="86271" y="254000"/>
                  <a:pt x="111125" y="229146"/>
                  <a:pt x="111125" y="198438"/>
                </a:cubicBezTo>
                <a:cubicBezTo>
                  <a:pt x="111125" y="191343"/>
                  <a:pt x="109786" y="184596"/>
                  <a:pt x="107404" y="178346"/>
                </a:cubicBezTo>
                <a:lnTo>
                  <a:pt x="247650" y="38100"/>
                </a:lnTo>
                <a:cubicBezTo>
                  <a:pt x="251172" y="34578"/>
                  <a:pt x="251172" y="28922"/>
                  <a:pt x="247650" y="25400"/>
                </a:cubicBezTo>
                <a:cubicBezTo>
                  <a:pt x="233611" y="11361"/>
                  <a:pt x="210889" y="11361"/>
                  <a:pt x="196850" y="25400"/>
                </a:cubicBezTo>
                <a:lnTo>
                  <a:pt x="127000" y="95250"/>
                </a:lnTo>
                <a:lnTo>
                  <a:pt x="107404" y="75654"/>
                </a:lnTo>
                <a:cubicBezTo>
                  <a:pt x="109835" y="69404"/>
                  <a:pt x="111125" y="62657"/>
                  <a:pt x="111125" y="55563"/>
                </a:cubicBezTo>
                <a:cubicBezTo>
                  <a:pt x="111125" y="24854"/>
                  <a:pt x="86271" y="0"/>
                  <a:pt x="55563" y="0"/>
                </a:cubicBezTo>
                <a:cubicBezTo>
                  <a:pt x="24854" y="0"/>
                  <a:pt x="0" y="24854"/>
                  <a:pt x="0" y="55563"/>
                </a:cubicBezTo>
                <a:cubicBezTo>
                  <a:pt x="0" y="86271"/>
                  <a:pt x="24854" y="111125"/>
                  <a:pt x="55563" y="111125"/>
                </a:cubicBezTo>
                <a:cubicBezTo>
                  <a:pt x="62657" y="111125"/>
                  <a:pt x="69404" y="109786"/>
                  <a:pt x="75654" y="107404"/>
                </a:cubicBezTo>
                <a:lnTo>
                  <a:pt x="95250" y="127000"/>
                </a:lnTo>
                <a:close/>
                <a:moveTo>
                  <a:pt x="143818" y="175568"/>
                </a:moveTo>
                <a:lnTo>
                  <a:pt x="196850" y="228600"/>
                </a:lnTo>
                <a:cubicBezTo>
                  <a:pt x="210889" y="242639"/>
                  <a:pt x="233611" y="242639"/>
                  <a:pt x="247650" y="228600"/>
                </a:cubicBezTo>
                <a:cubicBezTo>
                  <a:pt x="251172" y="225078"/>
                  <a:pt x="251172" y="219422"/>
                  <a:pt x="247650" y="215900"/>
                </a:cubicBezTo>
                <a:lnTo>
                  <a:pt x="175568" y="143818"/>
                </a:lnTo>
                <a:lnTo>
                  <a:pt x="143818" y="175568"/>
                </a:lnTo>
                <a:close/>
                <a:moveTo>
                  <a:pt x="31750" y="55563"/>
                </a:moveTo>
                <a:cubicBezTo>
                  <a:pt x="31750" y="42420"/>
                  <a:pt x="42420" y="31750"/>
                  <a:pt x="55562" y="31750"/>
                </a:cubicBezTo>
                <a:cubicBezTo>
                  <a:pt x="68705" y="31750"/>
                  <a:pt x="79375" y="42420"/>
                  <a:pt x="79375" y="55562"/>
                </a:cubicBezTo>
                <a:cubicBezTo>
                  <a:pt x="79375" y="68705"/>
                  <a:pt x="68705" y="79375"/>
                  <a:pt x="55563" y="79375"/>
                </a:cubicBezTo>
                <a:cubicBezTo>
                  <a:pt x="42420" y="79375"/>
                  <a:pt x="31750" y="68705"/>
                  <a:pt x="31750" y="55563"/>
                </a:cubicBezTo>
                <a:close/>
                <a:moveTo>
                  <a:pt x="55563" y="174625"/>
                </a:moveTo>
                <a:cubicBezTo>
                  <a:pt x="68705" y="174625"/>
                  <a:pt x="79375" y="185295"/>
                  <a:pt x="79375" y="198438"/>
                </a:cubicBezTo>
                <a:cubicBezTo>
                  <a:pt x="79375" y="211580"/>
                  <a:pt x="68705" y="222250"/>
                  <a:pt x="55563" y="222250"/>
                </a:cubicBezTo>
                <a:cubicBezTo>
                  <a:pt x="42420" y="222250"/>
                  <a:pt x="31750" y="211580"/>
                  <a:pt x="31750" y="198438"/>
                </a:cubicBezTo>
                <a:cubicBezTo>
                  <a:pt x="31750" y="185295"/>
                  <a:pt x="42420" y="174625"/>
                  <a:pt x="55562" y="174625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Text 5"/>
          <p:cNvSpPr/>
          <p:nvPr/>
        </p:nvSpPr>
        <p:spPr>
          <a:xfrm>
            <a:off x="8420100" y="1480820"/>
            <a:ext cx="24003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减少不必要的药物种类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950200" y="1938020"/>
            <a:ext cx="72390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经过评估，医护人员应考虑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减少老年人用药中的重复药物或作用相似的药物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，以降低相互作用风险。定期审查用药方案，停用疗效不确切或不必要的药物。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7620000" y="280162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0" name="Shape 8"/>
          <p:cNvSpPr/>
          <p:nvPr/>
        </p:nvSpPr>
        <p:spPr>
          <a:xfrm>
            <a:off x="7981950" y="285242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31750" y="31750"/>
                </a:moveTo>
                <a:cubicBezTo>
                  <a:pt x="31750" y="22969"/>
                  <a:pt x="24656" y="15875"/>
                  <a:pt x="15875" y="15875"/>
                </a:cubicBezTo>
                <a:cubicBezTo>
                  <a:pt x="7094" y="15875"/>
                  <a:pt x="0" y="22969"/>
                  <a:pt x="0" y="31750"/>
                </a:cubicBezTo>
                <a:lnTo>
                  <a:pt x="0" y="198438"/>
                </a:lnTo>
                <a:cubicBezTo>
                  <a:pt x="0" y="220365"/>
                  <a:pt x="17760" y="238125"/>
                  <a:pt x="39688" y="238125"/>
                </a:cubicBezTo>
                <a:lnTo>
                  <a:pt x="238125" y="238125"/>
                </a:lnTo>
                <a:cubicBezTo>
                  <a:pt x="246906" y="238125"/>
                  <a:pt x="254000" y="231031"/>
                  <a:pt x="254000" y="222250"/>
                </a:cubicBezTo>
                <a:cubicBezTo>
                  <a:pt x="254000" y="213469"/>
                  <a:pt x="246906" y="206375"/>
                  <a:pt x="238125" y="206375"/>
                </a:cubicBezTo>
                <a:lnTo>
                  <a:pt x="39688" y="206375"/>
                </a:lnTo>
                <a:cubicBezTo>
                  <a:pt x="35322" y="206375"/>
                  <a:pt x="31750" y="202803"/>
                  <a:pt x="31750" y="198438"/>
                </a:cubicBezTo>
                <a:lnTo>
                  <a:pt x="31750" y="31750"/>
                </a:lnTo>
                <a:close/>
                <a:moveTo>
                  <a:pt x="233462" y="74712"/>
                </a:moveTo>
                <a:cubicBezTo>
                  <a:pt x="239663" y="68511"/>
                  <a:pt x="239663" y="58440"/>
                  <a:pt x="233462" y="52239"/>
                </a:cubicBezTo>
                <a:cubicBezTo>
                  <a:pt x="227261" y="46037"/>
                  <a:pt x="217190" y="46037"/>
                  <a:pt x="210989" y="52239"/>
                </a:cubicBezTo>
                <a:lnTo>
                  <a:pt x="158750" y="104527"/>
                </a:lnTo>
                <a:lnTo>
                  <a:pt x="130274" y="76101"/>
                </a:lnTo>
                <a:cubicBezTo>
                  <a:pt x="124073" y="69900"/>
                  <a:pt x="114002" y="69900"/>
                  <a:pt x="107801" y="76101"/>
                </a:cubicBezTo>
                <a:lnTo>
                  <a:pt x="60176" y="123726"/>
                </a:lnTo>
                <a:cubicBezTo>
                  <a:pt x="53975" y="129927"/>
                  <a:pt x="53975" y="139998"/>
                  <a:pt x="60176" y="146199"/>
                </a:cubicBezTo>
                <a:cubicBezTo>
                  <a:pt x="66377" y="152400"/>
                  <a:pt x="76448" y="152400"/>
                  <a:pt x="82649" y="146199"/>
                </a:cubicBezTo>
                <a:lnTo>
                  <a:pt x="119063" y="109786"/>
                </a:lnTo>
                <a:lnTo>
                  <a:pt x="147538" y="138261"/>
                </a:lnTo>
                <a:cubicBezTo>
                  <a:pt x="153739" y="144463"/>
                  <a:pt x="163810" y="144463"/>
                  <a:pt x="170011" y="138261"/>
                </a:cubicBezTo>
                <a:lnTo>
                  <a:pt x="233511" y="74761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1" name="Text 9"/>
          <p:cNvSpPr/>
          <p:nvPr/>
        </p:nvSpPr>
        <p:spPr>
          <a:xfrm>
            <a:off x="8420100" y="2801620"/>
            <a:ext cx="1485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监测药物剂量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7950200" y="3258820"/>
            <a:ext cx="72390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老年人肝肾功能下降，需通过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定期检查血糖、肝肾功能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等指标，及时调整药物剂量，确保药物不会在体内过量积聚。</a:t>
            </a:r>
            <a:endParaRPr lang="en-US" sz="1600" dirty="0"/>
          </a:p>
        </p:txBody>
      </p:sp>
      <p:sp>
        <p:nvSpPr>
          <p:cNvPr id="15" name="Shape 11"/>
          <p:cNvSpPr/>
          <p:nvPr/>
        </p:nvSpPr>
        <p:spPr>
          <a:xfrm>
            <a:off x="7620000" y="427609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8" name="Shape 12"/>
          <p:cNvSpPr/>
          <p:nvPr/>
        </p:nvSpPr>
        <p:spPr>
          <a:xfrm>
            <a:off x="7950200" y="432689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67469" y="63500"/>
                </a:moveTo>
                <a:cubicBezTo>
                  <a:pt x="67469" y="30644"/>
                  <a:pt x="94144" y="3969"/>
                  <a:pt x="127000" y="3969"/>
                </a:cubicBezTo>
                <a:cubicBezTo>
                  <a:pt x="159856" y="3969"/>
                  <a:pt x="186531" y="30644"/>
                  <a:pt x="186531" y="63500"/>
                </a:cubicBezTo>
                <a:cubicBezTo>
                  <a:pt x="186531" y="96356"/>
                  <a:pt x="159856" y="123031"/>
                  <a:pt x="127000" y="123031"/>
                </a:cubicBezTo>
                <a:cubicBezTo>
                  <a:pt x="94144" y="123031"/>
                  <a:pt x="67469" y="96356"/>
                  <a:pt x="67469" y="63500"/>
                </a:cubicBezTo>
                <a:close/>
                <a:moveTo>
                  <a:pt x="23812" y="239266"/>
                </a:moveTo>
                <a:cubicBezTo>
                  <a:pt x="23812" y="190401"/>
                  <a:pt x="63401" y="150813"/>
                  <a:pt x="112266" y="150813"/>
                </a:cubicBezTo>
                <a:lnTo>
                  <a:pt x="141734" y="150813"/>
                </a:lnTo>
                <a:cubicBezTo>
                  <a:pt x="190599" y="150813"/>
                  <a:pt x="230188" y="190401"/>
                  <a:pt x="230188" y="239266"/>
                </a:cubicBezTo>
                <a:cubicBezTo>
                  <a:pt x="230188" y="247402"/>
                  <a:pt x="223589" y="254000"/>
                  <a:pt x="215454" y="254000"/>
                </a:cubicBezTo>
                <a:lnTo>
                  <a:pt x="38546" y="254000"/>
                </a:lnTo>
                <a:cubicBezTo>
                  <a:pt x="30411" y="254000"/>
                  <a:pt x="23812" y="247402"/>
                  <a:pt x="23812" y="239266"/>
                </a:cubicBezTo>
                <a:close/>
                <a:moveTo>
                  <a:pt x="303808" y="65832"/>
                </a:moveTo>
                <a:lnTo>
                  <a:pt x="264120" y="129332"/>
                </a:lnTo>
                <a:cubicBezTo>
                  <a:pt x="262037" y="132655"/>
                  <a:pt x="258465" y="134739"/>
                  <a:pt x="254546" y="134938"/>
                </a:cubicBezTo>
                <a:cubicBezTo>
                  <a:pt x="250627" y="135136"/>
                  <a:pt x="246856" y="133350"/>
                  <a:pt x="244525" y="130175"/>
                </a:cubicBezTo>
                <a:lnTo>
                  <a:pt x="220712" y="98425"/>
                </a:lnTo>
                <a:cubicBezTo>
                  <a:pt x="216743" y="93166"/>
                  <a:pt x="217835" y="85725"/>
                  <a:pt x="223093" y="81756"/>
                </a:cubicBezTo>
                <a:cubicBezTo>
                  <a:pt x="228352" y="77787"/>
                  <a:pt x="235793" y="78879"/>
                  <a:pt x="239762" y="84138"/>
                </a:cubicBezTo>
                <a:lnTo>
                  <a:pt x="253157" y="101997"/>
                </a:lnTo>
                <a:lnTo>
                  <a:pt x="283617" y="53231"/>
                </a:lnTo>
                <a:cubicBezTo>
                  <a:pt x="287089" y="47675"/>
                  <a:pt x="294432" y="45938"/>
                  <a:pt x="300038" y="49461"/>
                </a:cubicBezTo>
                <a:cubicBezTo>
                  <a:pt x="305643" y="52983"/>
                  <a:pt x="307330" y="60275"/>
                  <a:pt x="303808" y="65881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19" name="Text 13"/>
          <p:cNvSpPr/>
          <p:nvPr/>
        </p:nvSpPr>
        <p:spPr>
          <a:xfrm>
            <a:off x="8420100" y="4276090"/>
            <a:ext cx="1714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改善用药依从性</a:t>
            </a:r>
            <a:endParaRPr lang="en-US" sz="1600" dirty="0"/>
          </a:p>
        </p:txBody>
      </p:sp>
      <p:sp>
        <p:nvSpPr>
          <p:cNvPr id="20" name="Text 14"/>
          <p:cNvSpPr/>
          <p:nvPr/>
        </p:nvSpPr>
        <p:spPr>
          <a:xfrm>
            <a:off x="7950200" y="4733290"/>
            <a:ext cx="72390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为老年人提供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每日药盒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，简化用药方案，并通过家庭成员的监督，确保其按时、按量服药。同时，向老年人及其家属提供详细的药物使用指导。</a:t>
            </a:r>
            <a:endParaRPr lang="en-US" sz="1600" dirty="0"/>
          </a:p>
        </p:txBody>
      </p:sp>
      <p:sp>
        <p:nvSpPr>
          <p:cNvPr id="21" name="Shape 15"/>
          <p:cNvSpPr/>
          <p:nvPr/>
        </p:nvSpPr>
        <p:spPr>
          <a:xfrm>
            <a:off x="7620000" y="559689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2" name="Shape 16"/>
          <p:cNvSpPr/>
          <p:nvPr/>
        </p:nvSpPr>
        <p:spPr>
          <a:xfrm>
            <a:off x="7950200" y="564769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158750" y="7938"/>
                </a:moveTo>
                <a:cubicBezTo>
                  <a:pt x="187225" y="7938"/>
                  <a:pt x="210344" y="31056"/>
                  <a:pt x="210344" y="59531"/>
                </a:cubicBezTo>
                <a:cubicBezTo>
                  <a:pt x="210344" y="88007"/>
                  <a:pt x="187225" y="111125"/>
                  <a:pt x="158750" y="111125"/>
                </a:cubicBezTo>
                <a:cubicBezTo>
                  <a:pt x="130275" y="111125"/>
                  <a:pt x="107156" y="88007"/>
                  <a:pt x="107156" y="59531"/>
                </a:cubicBezTo>
                <a:cubicBezTo>
                  <a:pt x="107156" y="31056"/>
                  <a:pt x="130275" y="7938"/>
                  <a:pt x="158750" y="7938"/>
                </a:cubicBezTo>
                <a:close/>
                <a:moveTo>
                  <a:pt x="47625" y="43656"/>
                </a:moveTo>
                <a:cubicBezTo>
                  <a:pt x="67339" y="43656"/>
                  <a:pt x="83344" y="59661"/>
                  <a:pt x="83344" y="79375"/>
                </a:cubicBezTo>
                <a:cubicBezTo>
                  <a:pt x="83344" y="99089"/>
                  <a:pt x="67339" y="115094"/>
                  <a:pt x="47625" y="115094"/>
                </a:cubicBezTo>
                <a:cubicBezTo>
                  <a:pt x="27911" y="115094"/>
                  <a:pt x="11906" y="99089"/>
                  <a:pt x="11906" y="79375"/>
                </a:cubicBezTo>
                <a:cubicBezTo>
                  <a:pt x="11906" y="59661"/>
                  <a:pt x="27911" y="43656"/>
                  <a:pt x="47625" y="43656"/>
                </a:cubicBezTo>
                <a:close/>
                <a:moveTo>
                  <a:pt x="0" y="206375"/>
                </a:moveTo>
                <a:cubicBezTo>
                  <a:pt x="0" y="171301"/>
                  <a:pt x="28426" y="142875"/>
                  <a:pt x="63500" y="142875"/>
                </a:cubicBezTo>
                <a:cubicBezTo>
                  <a:pt x="69850" y="142875"/>
                  <a:pt x="76002" y="143818"/>
                  <a:pt x="81806" y="145554"/>
                </a:cubicBezTo>
                <a:cubicBezTo>
                  <a:pt x="65484" y="163810"/>
                  <a:pt x="55563" y="187920"/>
                  <a:pt x="55563" y="214313"/>
                </a:cubicBezTo>
                <a:lnTo>
                  <a:pt x="55563" y="222250"/>
                </a:lnTo>
                <a:cubicBezTo>
                  <a:pt x="55563" y="227905"/>
                  <a:pt x="56753" y="233263"/>
                  <a:pt x="58886" y="238125"/>
                </a:cubicBezTo>
                <a:lnTo>
                  <a:pt x="15875" y="238125"/>
                </a:lnTo>
                <a:cubicBezTo>
                  <a:pt x="7094" y="238125"/>
                  <a:pt x="0" y="231031"/>
                  <a:pt x="0" y="222250"/>
                </a:cubicBezTo>
                <a:lnTo>
                  <a:pt x="0" y="206375"/>
                </a:lnTo>
                <a:close/>
                <a:moveTo>
                  <a:pt x="258614" y="238125"/>
                </a:moveTo>
                <a:cubicBezTo>
                  <a:pt x="260747" y="233263"/>
                  <a:pt x="261937" y="227905"/>
                  <a:pt x="261937" y="222250"/>
                </a:cubicBezTo>
                <a:lnTo>
                  <a:pt x="261937" y="214313"/>
                </a:lnTo>
                <a:cubicBezTo>
                  <a:pt x="261937" y="187920"/>
                  <a:pt x="252016" y="163810"/>
                  <a:pt x="235694" y="145554"/>
                </a:cubicBezTo>
                <a:cubicBezTo>
                  <a:pt x="241498" y="143818"/>
                  <a:pt x="247650" y="142875"/>
                  <a:pt x="254000" y="142875"/>
                </a:cubicBezTo>
                <a:cubicBezTo>
                  <a:pt x="289074" y="142875"/>
                  <a:pt x="317500" y="171301"/>
                  <a:pt x="317500" y="206375"/>
                </a:cubicBezTo>
                <a:lnTo>
                  <a:pt x="317500" y="222250"/>
                </a:lnTo>
                <a:cubicBezTo>
                  <a:pt x="317500" y="231031"/>
                  <a:pt x="310406" y="238125"/>
                  <a:pt x="301625" y="238125"/>
                </a:cubicBezTo>
                <a:lnTo>
                  <a:pt x="258614" y="238125"/>
                </a:lnTo>
                <a:close/>
                <a:moveTo>
                  <a:pt x="234156" y="79375"/>
                </a:moveTo>
                <a:cubicBezTo>
                  <a:pt x="234156" y="59661"/>
                  <a:pt x="250161" y="43656"/>
                  <a:pt x="269875" y="43656"/>
                </a:cubicBezTo>
                <a:cubicBezTo>
                  <a:pt x="289589" y="43656"/>
                  <a:pt x="305594" y="59661"/>
                  <a:pt x="305594" y="79375"/>
                </a:cubicBezTo>
                <a:cubicBezTo>
                  <a:pt x="305594" y="99089"/>
                  <a:pt x="289589" y="115094"/>
                  <a:pt x="269875" y="115094"/>
                </a:cubicBezTo>
                <a:cubicBezTo>
                  <a:pt x="250161" y="115094"/>
                  <a:pt x="234156" y="99089"/>
                  <a:pt x="234156" y="79375"/>
                </a:cubicBezTo>
                <a:close/>
                <a:moveTo>
                  <a:pt x="79375" y="214313"/>
                </a:moveTo>
                <a:cubicBezTo>
                  <a:pt x="79375" y="170458"/>
                  <a:pt x="114895" y="134938"/>
                  <a:pt x="158750" y="134938"/>
                </a:cubicBezTo>
                <a:cubicBezTo>
                  <a:pt x="202605" y="134938"/>
                  <a:pt x="238125" y="170458"/>
                  <a:pt x="238125" y="214313"/>
                </a:cubicBezTo>
                <a:lnTo>
                  <a:pt x="238125" y="222250"/>
                </a:lnTo>
                <a:cubicBezTo>
                  <a:pt x="238125" y="231031"/>
                  <a:pt x="231031" y="238125"/>
                  <a:pt x="222250" y="238125"/>
                </a:cubicBezTo>
                <a:lnTo>
                  <a:pt x="95250" y="238125"/>
                </a:lnTo>
                <a:cubicBezTo>
                  <a:pt x="86469" y="238125"/>
                  <a:pt x="79375" y="231031"/>
                  <a:pt x="79375" y="222250"/>
                </a:cubicBezTo>
                <a:lnTo>
                  <a:pt x="79375" y="214313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3" name="Text 17"/>
          <p:cNvSpPr/>
          <p:nvPr/>
        </p:nvSpPr>
        <p:spPr>
          <a:xfrm>
            <a:off x="8420100" y="5596890"/>
            <a:ext cx="2171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获取家庭和社区支持</a:t>
            </a:r>
            <a:endParaRPr lang="en-US" sz="1600" dirty="0"/>
          </a:p>
        </p:txBody>
      </p:sp>
      <p:sp>
        <p:nvSpPr>
          <p:cNvPr id="24" name="Text 18"/>
          <p:cNvSpPr/>
          <p:nvPr/>
        </p:nvSpPr>
        <p:spPr>
          <a:xfrm>
            <a:off x="7950200" y="6054090"/>
            <a:ext cx="72390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家庭成员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可以起到积极的监督和支持作用，确保老年人的用药安全。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社区卫生服务中心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也应为老年人建立健康档案，定期随访，提供持续的用药指导。</a:t>
            </a:r>
            <a:endParaRPr lang="en-US" sz="1600" dirty="0"/>
          </a:p>
        </p:txBody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Shape 23"/>
          <p:cNvSpPr/>
          <p:nvPr/>
        </p:nvSpPr>
        <p:spPr>
          <a:xfrm>
            <a:off x="7197090" y="2266950"/>
            <a:ext cx="7518400" cy="3048000"/>
          </a:xfrm>
          <a:custGeom>
            <a:avLst/>
            <a:gdLst/>
            <a:ahLst/>
            <a:cxnLst/>
            <a:rect l="l" t="t" r="r" b="b"/>
            <a:pathLst>
              <a:path w="7518400" h="1879600">
                <a:moveTo>
                  <a:pt x="101592" y="0"/>
                </a:moveTo>
                <a:lnTo>
                  <a:pt x="7416808" y="0"/>
                </a:lnTo>
                <a:cubicBezTo>
                  <a:pt x="7472916" y="0"/>
                  <a:pt x="7518400" y="45484"/>
                  <a:pt x="7518400" y="101592"/>
                </a:cubicBezTo>
                <a:lnTo>
                  <a:pt x="7518400" y="1778008"/>
                </a:lnTo>
                <a:cubicBezTo>
                  <a:pt x="7518400" y="1834116"/>
                  <a:pt x="7472916" y="1879600"/>
                  <a:pt x="7416808" y="1879600"/>
                </a:cubicBezTo>
                <a:lnTo>
                  <a:pt x="101592" y="1879600"/>
                </a:lnTo>
                <a:cubicBezTo>
                  <a:pt x="45484" y="1879600"/>
                  <a:pt x="0" y="1834116"/>
                  <a:pt x="0" y="17780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597D5A"/>
          </a:solidFill>
        </p:spPr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老年人用药安全的隐患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450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6" name="Shape 14"/>
          <p:cNvSpPr/>
          <p:nvPr/>
        </p:nvSpPr>
        <p:spPr>
          <a:xfrm>
            <a:off x="317500" y="1625600"/>
            <a:ext cx="381000" cy="304800"/>
          </a:xfrm>
          <a:custGeom>
            <a:avLst/>
            <a:gdLst/>
            <a:ahLst/>
            <a:cxnLst/>
            <a:rect l="l" t="t" r="r" b="b"/>
            <a:pathLst>
              <a:path w="381000" h="304800">
                <a:moveTo>
                  <a:pt x="80962" y="76200"/>
                </a:moveTo>
                <a:cubicBezTo>
                  <a:pt x="80962" y="36773"/>
                  <a:pt x="112973" y="4763"/>
                  <a:pt x="152400" y="4763"/>
                </a:cubicBezTo>
                <a:cubicBezTo>
                  <a:pt x="191827" y="4763"/>
                  <a:pt x="223838" y="36773"/>
                  <a:pt x="223838" y="76200"/>
                </a:cubicBezTo>
                <a:cubicBezTo>
                  <a:pt x="223838" y="115627"/>
                  <a:pt x="191827" y="147638"/>
                  <a:pt x="152400" y="147638"/>
                </a:cubicBezTo>
                <a:cubicBezTo>
                  <a:pt x="112973" y="147638"/>
                  <a:pt x="80962" y="115627"/>
                  <a:pt x="80962" y="76200"/>
                </a:cubicBezTo>
                <a:close/>
                <a:moveTo>
                  <a:pt x="28575" y="287119"/>
                </a:moveTo>
                <a:cubicBezTo>
                  <a:pt x="28575" y="228481"/>
                  <a:pt x="76081" y="180975"/>
                  <a:pt x="134719" y="180975"/>
                </a:cubicBezTo>
                <a:lnTo>
                  <a:pt x="170081" y="180975"/>
                </a:lnTo>
                <a:cubicBezTo>
                  <a:pt x="228719" y="180975"/>
                  <a:pt x="276225" y="228481"/>
                  <a:pt x="276225" y="287119"/>
                </a:cubicBezTo>
                <a:cubicBezTo>
                  <a:pt x="276225" y="296882"/>
                  <a:pt x="268307" y="304800"/>
                  <a:pt x="258544" y="304800"/>
                </a:cubicBezTo>
                <a:lnTo>
                  <a:pt x="46256" y="304800"/>
                </a:lnTo>
                <a:cubicBezTo>
                  <a:pt x="36493" y="304800"/>
                  <a:pt x="28575" y="296882"/>
                  <a:pt x="28575" y="287119"/>
                </a:cubicBezTo>
                <a:close/>
                <a:moveTo>
                  <a:pt x="364569" y="78998"/>
                </a:moveTo>
                <a:lnTo>
                  <a:pt x="316944" y="155198"/>
                </a:lnTo>
                <a:cubicBezTo>
                  <a:pt x="314444" y="159187"/>
                  <a:pt x="310158" y="161687"/>
                  <a:pt x="305455" y="161925"/>
                </a:cubicBezTo>
                <a:cubicBezTo>
                  <a:pt x="300752" y="162163"/>
                  <a:pt x="296228" y="160020"/>
                  <a:pt x="293430" y="156210"/>
                </a:cubicBezTo>
                <a:lnTo>
                  <a:pt x="264855" y="118110"/>
                </a:lnTo>
                <a:cubicBezTo>
                  <a:pt x="260092" y="111800"/>
                  <a:pt x="261402" y="102870"/>
                  <a:pt x="267712" y="98108"/>
                </a:cubicBezTo>
                <a:cubicBezTo>
                  <a:pt x="274022" y="93345"/>
                  <a:pt x="282952" y="94655"/>
                  <a:pt x="287715" y="100965"/>
                </a:cubicBezTo>
                <a:lnTo>
                  <a:pt x="303788" y="122396"/>
                </a:lnTo>
                <a:lnTo>
                  <a:pt x="340340" y="63877"/>
                </a:lnTo>
                <a:cubicBezTo>
                  <a:pt x="344507" y="57210"/>
                  <a:pt x="353318" y="55126"/>
                  <a:pt x="360045" y="59353"/>
                </a:cubicBezTo>
                <a:cubicBezTo>
                  <a:pt x="366772" y="63579"/>
                  <a:pt x="368796" y="72330"/>
                  <a:pt x="364569" y="79058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7" name="Text 15"/>
          <p:cNvSpPr/>
          <p:nvPr/>
        </p:nvSpPr>
        <p:spPr>
          <a:xfrm>
            <a:off x="850900" y="1600200"/>
            <a:ext cx="4474845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24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个性化用药管理方案</a:t>
            </a:r>
            <a:endParaRPr lang="en-US" sz="2400" b="1" dirty="0">
              <a:solidFill>
                <a:schemeClr val="tx1">
                  <a:alpha val="70000"/>
                </a:schemeClr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  <a:sym typeface="+mn-ea"/>
            </a:endParaRPr>
          </a:p>
        </p:txBody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52" name="Text 21"/>
          <p:cNvSpPr/>
          <p:nvPr/>
        </p:nvSpPr>
        <p:spPr>
          <a:xfrm>
            <a:off x="7616825" y="2369185"/>
            <a:ext cx="144399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个性化管理的核心价值</a:t>
            </a:r>
            <a:endParaRPr lang="en-US" sz="1600" dirty="0"/>
          </a:p>
        </p:txBody>
      </p:sp>
      <p:sp>
        <p:nvSpPr>
          <p:cNvPr id="53" name="Text 22"/>
          <p:cNvSpPr/>
          <p:nvPr/>
        </p:nvSpPr>
        <p:spPr>
          <a:xfrm>
            <a:off x="7616825" y="2856865"/>
            <a:ext cx="6882130" cy="22237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通过以上措施，能够有效降低老年人的药物不良反应风险，提高其生活质量。老年人服药管理需要综合考虑其生理和心理特点，通过定期评估用药安全、优化药物方案、提供用药教育和个性化指导，以及加强家庭和社区支持来提高用药依从性，减少不良反应，确保治疗效果，从而提升老年人的生活质量和用药安全。</a:t>
            </a:r>
            <a:endParaRPr lang="en-US" sz="1600" b="1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3"/>
          <p:cNvSpPr/>
          <p:nvPr/>
        </p:nvSpPr>
        <p:spPr>
          <a:xfrm>
            <a:off x="203200" y="1968500"/>
            <a:ext cx="3944620" cy="1416050"/>
          </a:xfrm>
          <a:custGeom>
            <a:avLst/>
            <a:gdLst/>
            <a:ahLst/>
            <a:cxnLst/>
            <a:rect l="l" t="t" r="r" b="b"/>
            <a:pathLst>
              <a:path w="7518400" h="1879600">
                <a:moveTo>
                  <a:pt x="101592" y="0"/>
                </a:moveTo>
                <a:lnTo>
                  <a:pt x="7416808" y="0"/>
                </a:lnTo>
                <a:cubicBezTo>
                  <a:pt x="7472916" y="0"/>
                  <a:pt x="7518400" y="45484"/>
                  <a:pt x="7518400" y="101592"/>
                </a:cubicBezTo>
                <a:lnTo>
                  <a:pt x="7518400" y="1778008"/>
                </a:lnTo>
                <a:cubicBezTo>
                  <a:pt x="7518400" y="1834116"/>
                  <a:pt x="7472916" y="1879600"/>
                  <a:pt x="7416808" y="1879600"/>
                </a:cubicBezTo>
                <a:lnTo>
                  <a:pt x="101592" y="1879600"/>
                </a:lnTo>
                <a:cubicBezTo>
                  <a:pt x="45484" y="1879600"/>
                  <a:pt x="0" y="1834116"/>
                  <a:pt x="0" y="17780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CF712C"/>
          </a:solidFill>
        </p:spPr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案例分析：张大爷的服药管理方案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68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223520" y="15875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9035" y="14288"/>
                </a:moveTo>
                <a:lnTo>
                  <a:pt x="142875" y="14288"/>
                </a:lnTo>
                <a:cubicBezTo>
                  <a:pt x="158636" y="14288"/>
                  <a:pt x="171450" y="27102"/>
                  <a:pt x="171450" y="42863"/>
                </a:cubicBezTo>
                <a:lnTo>
                  <a:pt x="171450" y="200025"/>
                </a:lnTo>
                <a:cubicBezTo>
                  <a:pt x="171450" y="215786"/>
                  <a:pt x="158636" y="228600"/>
                  <a:pt x="142875" y="228600"/>
                </a:cubicBezTo>
                <a:lnTo>
                  <a:pt x="28575" y="228600"/>
                </a:lnTo>
                <a:cubicBezTo>
                  <a:pt x="12814" y="228600"/>
                  <a:pt x="0" y="215786"/>
                  <a:pt x="0" y="200025"/>
                </a:cubicBezTo>
                <a:lnTo>
                  <a:pt x="0" y="42863"/>
                </a:lnTo>
                <a:cubicBezTo>
                  <a:pt x="0" y="27102"/>
                  <a:pt x="12814" y="14288"/>
                  <a:pt x="28575" y="14288"/>
                </a:cubicBezTo>
                <a:lnTo>
                  <a:pt x="32415" y="14288"/>
                </a:lnTo>
                <a:cubicBezTo>
                  <a:pt x="37326" y="5760"/>
                  <a:pt x="46568" y="0"/>
                  <a:pt x="57150" y="0"/>
                </a:cubicBezTo>
                <a:lnTo>
                  <a:pt x="114300" y="0"/>
                </a:lnTo>
                <a:cubicBezTo>
                  <a:pt x="124882" y="0"/>
                  <a:pt x="134124" y="5760"/>
                  <a:pt x="139035" y="14288"/>
                </a:cubicBezTo>
                <a:close/>
                <a:moveTo>
                  <a:pt x="110728" y="50006"/>
                </a:moveTo>
                <a:cubicBezTo>
                  <a:pt x="116666" y="50006"/>
                  <a:pt x="121444" y="45229"/>
                  <a:pt x="121444" y="39291"/>
                </a:cubicBezTo>
                <a:cubicBezTo>
                  <a:pt x="121444" y="33352"/>
                  <a:pt x="116666" y="28575"/>
                  <a:pt x="110728" y="28575"/>
                </a:cubicBezTo>
                <a:lnTo>
                  <a:pt x="60722" y="28575"/>
                </a:lnTo>
                <a:cubicBezTo>
                  <a:pt x="54784" y="28575"/>
                  <a:pt x="50006" y="33352"/>
                  <a:pt x="50006" y="39291"/>
                </a:cubicBezTo>
                <a:cubicBezTo>
                  <a:pt x="50006" y="45229"/>
                  <a:pt x="54784" y="50006"/>
                  <a:pt x="60722" y="50006"/>
                </a:cubicBezTo>
                <a:lnTo>
                  <a:pt x="110728" y="50006"/>
                </a:lnTo>
                <a:close/>
                <a:moveTo>
                  <a:pt x="57150" y="114300"/>
                </a:moveTo>
                <a:cubicBezTo>
                  <a:pt x="57150" y="106415"/>
                  <a:pt x="50748" y="100013"/>
                  <a:pt x="42863" y="100013"/>
                </a:cubicBezTo>
                <a:cubicBezTo>
                  <a:pt x="34977" y="100013"/>
                  <a:pt x="28575" y="106415"/>
                  <a:pt x="28575" y="114300"/>
                </a:cubicBezTo>
                <a:cubicBezTo>
                  <a:pt x="28575" y="122185"/>
                  <a:pt x="34977" y="128588"/>
                  <a:pt x="42863" y="128588"/>
                </a:cubicBezTo>
                <a:cubicBezTo>
                  <a:pt x="50748" y="128588"/>
                  <a:pt x="57150" y="122185"/>
                  <a:pt x="57150" y="114300"/>
                </a:cubicBezTo>
                <a:close/>
                <a:moveTo>
                  <a:pt x="71438" y="114300"/>
                </a:moveTo>
                <a:cubicBezTo>
                  <a:pt x="71438" y="120238"/>
                  <a:pt x="76215" y="125016"/>
                  <a:pt x="82153" y="125016"/>
                </a:cubicBezTo>
                <a:lnTo>
                  <a:pt x="132159" y="125016"/>
                </a:lnTo>
                <a:cubicBezTo>
                  <a:pt x="138098" y="125016"/>
                  <a:pt x="142875" y="120238"/>
                  <a:pt x="142875" y="114300"/>
                </a:cubicBezTo>
                <a:cubicBezTo>
                  <a:pt x="142875" y="108362"/>
                  <a:pt x="138098" y="103584"/>
                  <a:pt x="132159" y="103584"/>
                </a:cubicBezTo>
                <a:lnTo>
                  <a:pt x="82153" y="103584"/>
                </a:lnTo>
                <a:cubicBezTo>
                  <a:pt x="76215" y="103584"/>
                  <a:pt x="71438" y="108362"/>
                  <a:pt x="71438" y="114300"/>
                </a:cubicBezTo>
                <a:close/>
                <a:moveTo>
                  <a:pt x="71438" y="171450"/>
                </a:moveTo>
                <a:cubicBezTo>
                  <a:pt x="71438" y="177388"/>
                  <a:pt x="76215" y="182166"/>
                  <a:pt x="82153" y="182166"/>
                </a:cubicBezTo>
                <a:lnTo>
                  <a:pt x="132159" y="182166"/>
                </a:lnTo>
                <a:cubicBezTo>
                  <a:pt x="138098" y="182166"/>
                  <a:pt x="142875" y="177388"/>
                  <a:pt x="142875" y="171450"/>
                </a:cubicBezTo>
                <a:cubicBezTo>
                  <a:pt x="142875" y="165512"/>
                  <a:pt x="138098" y="160734"/>
                  <a:pt x="132159" y="160734"/>
                </a:cubicBezTo>
                <a:lnTo>
                  <a:pt x="82153" y="160734"/>
                </a:lnTo>
                <a:cubicBezTo>
                  <a:pt x="76215" y="160734"/>
                  <a:pt x="71438" y="165512"/>
                  <a:pt x="71438" y="171450"/>
                </a:cubicBezTo>
                <a:close/>
                <a:moveTo>
                  <a:pt x="42863" y="185738"/>
                </a:moveTo>
                <a:cubicBezTo>
                  <a:pt x="50748" y="185738"/>
                  <a:pt x="57150" y="179335"/>
                  <a:pt x="57150" y="171450"/>
                </a:cubicBezTo>
                <a:cubicBezTo>
                  <a:pt x="57150" y="163565"/>
                  <a:pt x="50748" y="157163"/>
                  <a:pt x="42863" y="157163"/>
                </a:cubicBezTo>
                <a:cubicBezTo>
                  <a:pt x="34977" y="157163"/>
                  <a:pt x="28575" y="163565"/>
                  <a:pt x="28575" y="171450"/>
                </a:cubicBezTo>
                <a:cubicBezTo>
                  <a:pt x="28575" y="179335"/>
                  <a:pt x="34977" y="185738"/>
                  <a:pt x="42863" y="1857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Text 5"/>
          <p:cNvSpPr/>
          <p:nvPr/>
        </p:nvSpPr>
        <p:spPr>
          <a:xfrm>
            <a:off x="556895" y="1460500"/>
            <a:ext cx="309499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案例回顾与分析</a:t>
            </a:r>
            <a:endParaRPr lang="en-US" sz="2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520" y="2033270"/>
            <a:ext cx="394271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张大爷的服药管理存在一些问题，如</a:t>
            </a: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药物种类繁多（14种）、记忆力减退导致的漏服或重复服用</a:t>
            </a: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等。由于存在多种慢性疾病，可能导致药物相互作用和副作用的风险增加。</a:t>
            </a:r>
            <a:endParaRPr lang="en-US" altLang="en-US" sz="14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576185" y="1807210"/>
            <a:ext cx="50800" cy="1244600"/>
          </a:xfrm>
          <a:custGeom>
            <a:avLst/>
            <a:gdLst/>
            <a:ahLst/>
            <a:cxnLst/>
            <a:rect l="l" t="t" r="r" b="b"/>
            <a:pathLst>
              <a:path w="50800" h="1244600">
                <a:moveTo>
                  <a:pt x="0" y="0"/>
                </a:moveTo>
                <a:lnTo>
                  <a:pt x="50800" y="0"/>
                </a:lnTo>
                <a:lnTo>
                  <a:pt x="50800" y="1244600"/>
                </a:lnTo>
                <a:lnTo>
                  <a:pt x="0" y="1244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0" name="Shape 8"/>
          <p:cNvSpPr/>
          <p:nvPr>
            <p:custDataLst>
              <p:tags r:id="rId1"/>
            </p:custDataLst>
          </p:nvPr>
        </p:nvSpPr>
        <p:spPr>
          <a:xfrm>
            <a:off x="7938135" y="183261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31750" y="55563"/>
                </a:moveTo>
                <a:cubicBezTo>
                  <a:pt x="31750" y="42416"/>
                  <a:pt x="42416" y="31750"/>
                  <a:pt x="55563" y="31750"/>
                </a:cubicBezTo>
                <a:cubicBezTo>
                  <a:pt x="68709" y="31750"/>
                  <a:pt x="79375" y="42416"/>
                  <a:pt x="79375" y="55563"/>
                </a:cubicBezTo>
                <a:lnTo>
                  <a:pt x="79375" y="111125"/>
                </a:lnTo>
                <a:lnTo>
                  <a:pt x="31750" y="111125"/>
                </a:lnTo>
                <a:lnTo>
                  <a:pt x="31750" y="55563"/>
                </a:lnTo>
                <a:close/>
                <a:moveTo>
                  <a:pt x="87313" y="182563"/>
                </a:moveTo>
                <a:cubicBezTo>
                  <a:pt x="87313" y="158403"/>
                  <a:pt x="96292" y="136327"/>
                  <a:pt x="111125" y="119559"/>
                </a:cubicBezTo>
                <a:lnTo>
                  <a:pt x="111125" y="55563"/>
                </a:lnTo>
                <a:cubicBezTo>
                  <a:pt x="111125" y="24854"/>
                  <a:pt x="86271" y="0"/>
                  <a:pt x="55563" y="0"/>
                </a:cubicBezTo>
                <a:cubicBezTo>
                  <a:pt x="24854" y="0"/>
                  <a:pt x="0" y="24854"/>
                  <a:pt x="0" y="55563"/>
                </a:cubicBezTo>
                <a:lnTo>
                  <a:pt x="0" y="198438"/>
                </a:lnTo>
                <a:cubicBezTo>
                  <a:pt x="0" y="229146"/>
                  <a:pt x="24854" y="254000"/>
                  <a:pt x="55563" y="254000"/>
                </a:cubicBezTo>
                <a:cubicBezTo>
                  <a:pt x="74067" y="254000"/>
                  <a:pt x="90438" y="244971"/>
                  <a:pt x="100558" y="231031"/>
                </a:cubicBezTo>
                <a:cubicBezTo>
                  <a:pt x="92125" y="216843"/>
                  <a:pt x="87313" y="200273"/>
                  <a:pt x="87313" y="182563"/>
                </a:cubicBezTo>
                <a:close/>
                <a:moveTo>
                  <a:pt x="119410" y="215999"/>
                </a:moveTo>
                <a:cubicBezTo>
                  <a:pt x="121692" y="220315"/>
                  <a:pt x="127496" y="220811"/>
                  <a:pt x="130969" y="217339"/>
                </a:cubicBezTo>
                <a:lnTo>
                  <a:pt x="217339" y="130969"/>
                </a:lnTo>
                <a:cubicBezTo>
                  <a:pt x="220811" y="127496"/>
                  <a:pt x="220315" y="121692"/>
                  <a:pt x="215999" y="119410"/>
                </a:cubicBezTo>
                <a:cubicBezTo>
                  <a:pt x="206028" y="114102"/>
                  <a:pt x="194667" y="111125"/>
                  <a:pt x="182563" y="111125"/>
                </a:cubicBezTo>
                <a:cubicBezTo>
                  <a:pt x="143123" y="111125"/>
                  <a:pt x="111125" y="143123"/>
                  <a:pt x="111125" y="182563"/>
                </a:cubicBezTo>
                <a:cubicBezTo>
                  <a:pt x="111125" y="194618"/>
                  <a:pt x="114102" y="206028"/>
                  <a:pt x="119410" y="215999"/>
                </a:cubicBezTo>
                <a:close/>
                <a:moveTo>
                  <a:pt x="147786" y="234156"/>
                </a:moveTo>
                <a:cubicBezTo>
                  <a:pt x="144314" y="237629"/>
                  <a:pt x="144810" y="243433"/>
                  <a:pt x="149126" y="245715"/>
                </a:cubicBezTo>
                <a:cubicBezTo>
                  <a:pt x="159097" y="251023"/>
                  <a:pt x="170458" y="254000"/>
                  <a:pt x="182563" y="254000"/>
                </a:cubicBezTo>
                <a:cubicBezTo>
                  <a:pt x="222002" y="254000"/>
                  <a:pt x="254000" y="222002"/>
                  <a:pt x="254000" y="182563"/>
                </a:cubicBezTo>
                <a:cubicBezTo>
                  <a:pt x="254000" y="170507"/>
                  <a:pt x="251023" y="159097"/>
                  <a:pt x="245715" y="149126"/>
                </a:cubicBezTo>
                <a:cubicBezTo>
                  <a:pt x="243433" y="144810"/>
                  <a:pt x="237629" y="144314"/>
                  <a:pt x="234156" y="147786"/>
                </a:cubicBezTo>
                <a:lnTo>
                  <a:pt x="147786" y="234156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11" name="Text 9"/>
          <p:cNvSpPr/>
          <p:nvPr>
            <p:custDataLst>
              <p:tags r:id="rId2"/>
            </p:custDataLst>
          </p:nvPr>
        </p:nvSpPr>
        <p:spPr>
          <a:xfrm>
            <a:off x="8376285" y="1807210"/>
            <a:ext cx="91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药物重整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2" name="Text 10"/>
          <p:cNvSpPr/>
          <p:nvPr>
            <p:custDataLst>
              <p:tags r:id="rId3"/>
            </p:custDataLst>
          </p:nvPr>
        </p:nvSpPr>
        <p:spPr>
          <a:xfrm>
            <a:off x="7906385" y="2213610"/>
            <a:ext cx="7251700" cy="838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对张大爷的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所有用药进行全面评估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，包括用药史、药物相互作用、药物副作用、药物适应性和药物经济学等评估。通过评估，可以为张大爷制定个性化的用药管理计划，以确保用药的安全性和有效性。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15"/>
          <p:cNvSpPr/>
          <p:nvPr/>
        </p:nvSpPr>
        <p:spPr>
          <a:xfrm>
            <a:off x="7576185" y="3255010"/>
            <a:ext cx="50800" cy="965200"/>
          </a:xfrm>
          <a:custGeom>
            <a:avLst/>
            <a:gdLst/>
            <a:ahLst/>
            <a:cxnLst/>
            <a:rect l="l" t="t" r="r" b="b"/>
            <a:pathLst>
              <a:path w="50800" h="965200">
                <a:moveTo>
                  <a:pt x="0" y="0"/>
                </a:moveTo>
                <a:lnTo>
                  <a:pt x="50800" y="0"/>
                </a:lnTo>
                <a:lnTo>
                  <a:pt x="50800" y="965200"/>
                </a:lnTo>
                <a:lnTo>
                  <a:pt x="0" y="9652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8" name="Shape 16"/>
          <p:cNvSpPr/>
          <p:nvPr>
            <p:custDataLst>
              <p:tags r:id="rId4"/>
            </p:custDataLst>
          </p:nvPr>
        </p:nvSpPr>
        <p:spPr>
          <a:xfrm>
            <a:off x="7954010" y="3280410"/>
            <a:ext cx="222250" cy="254000"/>
          </a:xfrm>
          <a:custGeom>
            <a:avLst/>
            <a:gdLst/>
            <a:ahLst/>
            <a:cxnLst/>
            <a:rect l="l" t="t" r="r" b="b"/>
            <a:pathLst>
              <a:path w="222250" h="254000">
                <a:moveTo>
                  <a:pt x="111125" y="0"/>
                </a:moveTo>
                <a:cubicBezTo>
                  <a:pt x="102344" y="0"/>
                  <a:pt x="95250" y="7094"/>
                  <a:pt x="95250" y="15875"/>
                </a:cubicBezTo>
                <a:lnTo>
                  <a:pt x="95250" y="17463"/>
                </a:lnTo>
                <a:cubicBezTo>
                  <a:pt x="59035" y="24805"/>
                  <a:pt x="31750" y="56852"/>
                  <a:pt x="31750" y="95250"/>
                </a:cubicBezTo>
                <a:lnTo>
                  <a:pt x="31750" y="106015"/>
                </a:lnTo>
                <a:cubicBezTo>
                  <a:pt x="31750" y="129877"/>
                  <a:pt x="23614" y="153045"/>
                  <a:pt x="8731" y="171698"/>
                </a:cubicBezTo>
                <a:lnTo>
                  <a:pt x="3870" y="177750"/>
                </a:lnTo>
                <a:cubicBezTo>
                  <a:pt x="1339" y="180876"/>
                  <a:pt x="0" y="184745"/>
                  <a:pt x="0" y="188764"/>
                </a:cubicBezTo>
                <a:cubicBezTo>
                  <a:pt x="0" y="198487"/>
                  <a:pt x="7888" y="206375"/>
                  <a:pt x="17611" y="206375"/>
                </a:cubicBezTo>
                <a:lnTo>
                  <a:pt x="204589" y="206375"/>
                </a:lnTo>
                <a:cubicBezTo>
                  <a:pt x="214313" y="206375"/>
                  <a:pt x="222200" y="198487"/>
                  <a:pt x="222200" y="188764"/>
                </a:cubicBezTo>
                <a:cubicBezTo>
                  <a:pt x="222200" y="184745"/>
                  <a:pt x="220861" y="180876"/>
                  <a:pt x="218331" y="177750"/>
                </a:cubicBezTo>
                <a:lnTo>
                  <a:pt x="213469" y="171698"/>
                </a:lnTo>
                <a:cubicBezTo>
                  <a:pt x="198636" y="153045"/>
                  <a:pt x="190500" y="129877"/>
                  <a:pt x="190500" y="106015"/>
                </a:cubicBezTo>
                <a:lnTo>
                  <a:pt x="190500" y="95250"/>
                </a:lnTo>
                <a:cubicBezTo>
                  <a:pt x="190500" y="56852"/>
                  <a:pt x="163215" y="24805"/>
                  <a:pt x="127000" y="17462"/>
                </a:cubicBezTo>
                <a:lnTo>
                  <a:pt x="127000" y="15875"/>
                </a:lnTo>
                <a:cubicBezTo>
                  <a:pt x="127000" y="7094"/>
                  <a:pt x="119906" y="0"/>
                  <a:pt x="111125" y="0"/>
                </a:cubicBezTo>
                <a:close/>
                <a:moveTo>
                  <a:pt x="80367" y="230188"/>
                </a:moveTo>
                <a:cubicBezTo>
                  <a:pt x="83889" y="243880"/>
                  <a:pt x="96341" y="254000"/>
                  <a:pt x="111125" y="254000"/>
                </a:cubicBezTo>
                <a:cubicBezTo>
                  <a:pt x="125909" y="254000"/>
                  <a:pt x="138361" y="243880"/>
                  <a:pt x="141883" y="230188"/>
                </a:cubicBezTo>
                <a:lnTo>
                  <a:pt x="80367" y="230188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19" name="Text 17"/>
          <p:cNvSpPr/>
          <p:nvPr>
            <p:custDataLst>
              <p:tags r:id="rId5"/>
            </p:custDataLst>
          </p:nvPr>
        </p:nvSpPr>
        <p:spPr>
          <a:xfrm>
            <a:off x="8376285" y="3255010"/>
            <a:ext cx="91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用药提醒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0" name="Text 18"/>
          <p:cNvSpPr/>
          <p:nvPr>
            <p:custDataLst>
              <p:tags r:id="rId6"/>
            </p:custDataLst>
          </p:nvPr>
        </p:nvSpPr>
        <p:spPr>
          <a:xfrm>
            <a:off x="7906385" y="3661410"/>
            <a:ext cx="72517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利用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智能药盒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设定具体的用药时间，在正确的时间提醒张大爷服药。智能药盒的记录功能也能帮助家人和医护人员了解他的用药情况，及时调整用药方案。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3" name="Shape 23"/>
          <p:cNvSpPr/>
          <p:nvPr/>
        </p:nvSpPr>
        <p:spPr>
          <a:xfrm>
            <a:off x="7576185" y="4423410"/>
            <a:ext cx="50800" cy="1080000"/>
          </a:xfrm>
          <a:custGeom>
            <a:avLst/>
            <a:gdLst/>
            <a:ahLst/>
            <a:cxnLst/>
            <a:rect l="l" t="t" r="r" b="b"/>
            <a:pathLst>
              <a:path w="50800" h="685800">
                <a:moveTo>
                  <a:pt x="0" y="0"/>
                </a:moveTo>
                <a:lnTo>
                  <a:pt x="50800" y="0"/>
                </a:lnTo>
                <a:lnTo>
                  <a:pt x="50800" y="685800"/>
                </a:lnTo>
                <a:lnTo>
                  <a:pt x="0" y="6858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6" name="Shape 24"/>
          <p:cNvSpPr/>
          <p:nvPr>
            <p:custDataLst>
              <p:tags r:id="rId7"/>
            </p:custDataLst>
          </p:nvPr>
        </p:nvSpPr>
        <p:spPr>
          <a:xfrm>
            <a:off x="7938135" y="444881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27" name="Text 25"/>
          <p:cNvSpPr/>
          <p:nvPr>
            <p:custDataLst>
              <p:tags r:id="rId8"/>
            </p:custDataLst>
          </p:nvPr>
        </p:nvSpPr>
        <p:spPr>
          <a:xfrm>
            <a:off x="8376285" y="4423410"/>
            <a:ext cx="91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心理护理</a:t>
            </a:r>
            <a:endParaRPr lang="en-US" sz="16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8" name="Text 26"/>
          <p:cNvSpPr/>
          <p:nvPr>
            <p:custDataLst>
              <p:tags r:id="rId9"/>
            </p:custDataLst>
          </p:nvPr>
        </p:nvSpPr>
        <p:spPr>
          <a:xfrm>
            <a:off x="7906385" y="4931410"/>
            <a:ext cx="7218680" cy="65468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关注张大爷的</a:t>
            </a:r>
            <a:r>
              <a:rPr lang="en-US" sz="1400" b="1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心理状态</a:t>
            </a:r>
            <a:r>
              <a:rPr lang="en-US" sz="14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，缓解其对药物副作用和潜在风险的焦虑。提供情绪支持，鼓励他积极配合治疗，提高用药依从性。</a:t>
            </a:r>
            <a:endParaRPr lang="en-US" sz="1400" dirty="0">
              <a:solidFill>
                <a:schemeClr val="tx1">
                  <a:alpha val="8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3"/>
          <p:cNvSpPr/>
          <p:nvPr/>
        </p:nvSpPr>
        <p:spPr>
          <a:xfrm>
            <a:off x="203200" y="1968500"/>
            <a:ext cx="3944620" cy="1416050"/>
          </a:xfrm>
          <a:custGeom>
            <a:avLst/>
            <a:gdLst/>
            <a:ahLst/>
            <a:cxnLst/>
            <a:rect l="l" t="t" r="r" b="b"/>
            <a:pathLst>
              <a:path w="7518400" h="1879600">
                <a:moveTo>
                  <a:pt x="101592" y="0"/>
                </a:moveTo>
                <a:lnTo>
                  <a:pt x="7416808" y="0"/>
                </a:lnTo>
                <a:cubicBezTo>
                  <a:pt x="7472916" y="0"/>
                  <a:pt x="7518400" y="45484"/>
                  <a:pt x="7518400" y="101592"/>
                </a:cubicBezTo>
                <a:lnTo>
                  <a:pt x="7518400" y="1778008"/>
                </a:lnTo>
                <a:cubicBezTo>
                  <a:pt x="7518400" y="1834116"/>
                  <a:pt x="7472916" y="1879600"/>
                  <a:pt x="7416808" y="1879600"/>
                </a:cubicBezTo>
                <a:lnTo>
                  <a:pt x="101592" y="1879600"/>
                </a:lnTo>
                <a:cubicBezTo>
                  <a:pt x="45484" y="1879600"/>
                  <a:pt x="0" y="1834116"/>
                  <a:pt x="0" y="17780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CF712C"/>
          </a:solidFill>
        </p:spPr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案例分析：张大爷的服药管理方案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68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223520" y="15875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9035" y="14288"/>
                </a:moveTo>
                <a:lnTo>
                  <a:pt x="142875" y="14288"/>
                </a:lnTo>
                <a:cubicBezTo>
                  <a:pt x="158636" y="14288"/>
                  <a:pt x="171450" y="27102"/>
                  <a:pt x="171450" y="42863"/>
                </a:cubicBezTo>
                <a:lnTo>
                  <a:pt x="171450" y="200025"/>
                </a:lnTo>
                <a:cubicBezTo>
                  <a:pt x="171450" y="215786"/>
                  <a:pt x="158636" y="228600"/>
                  <a:pt x="142875" y="228600"/>
                </a:cubicBezTo>
                <a:lnTo>
                  <a:pt x="28575" y="228600"/>
                </a:lnTo>
                <a:cubicBezTo>
                  <a:pt x="12814" y="228600"/>
                  <a:pt x="0" y="215786"/>
                  <a:pt x="0" y="200025"/>
                </a:cubicBezTo>
                <a:lnTo>
                  <a:pt x="0" y="42863"/>
                </a:lnTo>
                <a:cubicBezTo>
                  <a:pt x="0" y="27102"/>
                  <a:pt x="12814" y="14288"/>
                  <a:pt x="28575" y="14288"/>
                </a:cubicBezTo>
                <a:lnTo>
                  <a:pt x="32415" y="14288"/>
                </a:lnTo>
                <a:cubicBezTo>
                  <a:pt x="37326" y="5760"/>
                  <a:pt x="46568" y="0"/>
                  <a:pt x="57150" y="0"/>
                </a:cubicBezTo>
                <a:lnTo>
                  <a:pt x="114300" y="0"/>
                </a:lnTo>
                <a:cubicBezTo>
                  <a:pt x="124882" y="0"/>
                  <a:pt x="134124" y="5760"/>
                  <a:pt x="139035" y="14288"/>
                </a:cubicBezTo>
                <a:close/>
                <a:moveTo>
                  <a:pt x="110728" y="50006"/>
                </a:moveTo>
                <a:cubicBezTo>
                  <a:pt x="116666" y="50006"/>
                  <a:pt x="121444" y="45229"/>
                  <a:pt x="121444" y="39291"/>
                </a:cubicBezTo>
                <a:cubicBezTo>
                  <a:pt x="121444" y="33352"/>
                  <a:pt x="116666" y="28575"/>
                  <a:pt x="110728" y="28575"/>
                </a:cubicBezTo>
                <a:lnTo>
                  <a:pt x="60722" y="28575"/>
                </a:lnTo>
                <a:cubicBezTo>
                  <a:pt x="54784" y="28575"/>
                  <a:pt x="50006" y="33352"/>
                  <a:pt x="50006" y="39291"/>
                </a:cubicBezTo>
                <a:cubicBezTo>
                  <a:pt x="50006" y="45229"/>
                  <a:pt x="54784" y="50006"/>
                  <a:pt x="60722" y="50006"/>
                </a:cubicBezTo>
                <a:lnTo>
                  <a:pt x="110728" y="50006"/>
                </a:lnTo>
                <a:close/>
                <a:moveTo>
                  <a:pt x="57150" y="114300"/>
                </a:moveTo>
                <a:cubicBezTo>
                  <a:pt x="57150" y="106415"/>
                  <a:pt x="50748" y="100013"/>
                  <a:pt x="42863" y="100013"/>
                </a:cubicBezTo>
                <a:cubicBezTo>
                  <a:pt x="34977" y="100013"/>
                  <a:pt x="28575" y="106415"/>
                  <a:pt x="28575" y="114300"/>
                </a:cubicBezTo>
                <a:cubicBezTo>
                  <a:pt x="28575" y="122185"/>
                  <a:pt x="34977" y="128588"/>
                  <a:pt x="42863" y="128588"/>
                </a:cubicBezTo>
                <a:cubicBezTo>
                  <a:pt x="50748" y="128588"/>
                  <a:pt x="57150" y="122185"/>
                  <a:pt x="57150" y="114300"/>
                </a:cubicBezTo>
                <a:close/>
                <a:moveTo>
                  <a:pt x="71438" y="114300"/>
                </a:moveTo>
                <a:cubicBezTo>
                  <a:pt x="71438" y="120238"/>
                  <a:pt x="76215" y="125016"/>
                  <a:pt x="82153" y="125016"/>
                </a:cubicBezTo>
                <a:lnTo>
                  <a:pt x="132159" y="125016"/>
                </a:lnTo>
                <a:cubicBezTo>
                  <a:pt x="138098" y="125016"/>
                  <a:pt x="142875" y="120238"/>
                  <a:pt x="142875" y="114300"/>
                </a:cubicBezTo>
                <a:cubicBezTo>
                  <a:pt x="142875" y="108362"/>
                  <a:pt x="138098" y="103584"/>
                  <a:pt x="132159" y="103584"/>
                </a:cubicBezTo>
                <a:lnTo>
                  <a:pt x="82153" y="103584"/>
                </a:lnTo>
                <a:cubicBezTo>
                  <a:pt x="76215" y="103584"/>
                  <a:pt x="71438" y="108362"/>
                  <a:pt x="71438" y="114300"/>
                </a:cubicBezTo>
                <a:close/>
                <a:moveTo>
                  <a:pt x="71438" y="171450"/>
                </a:moveTo>
                <a:cubicBezTo>
                  <a:pt x="71438" y="177388"/>
                  <a:pt x="76215" y="182166"/>
                  <a:pt x="82153" y="182166"/>
                </a:cubicBezTo>
                <a:lnTo>
                  <a:pt x="132159" y="182166"/>
                </a:lnTo>
                <a:cubicBezTo>
                  <a:pt x="138098" y="182166"/>
                  <a:pt x="142875" y="177388"/>
                  <a:pt x="142875" y="171450"/>
                </a:cubicBezTo>
                <a:cubicBezTo>
                  <a:pt x="142875" y="165512"/>
                  <a:pt x="138098" y="160734"/>
                  <a:pt x="132159" y="160734"/>
                </a:cubicBezTo>
                <a:lnTo>
                  <a:pt x="82153" y="160734"/>
                </a:lnTo>
                <a:cubicBezTo>
                  <a:pt x="76215" y="160734"/>
                  <a:pt x="71438" y="165512"/>
                  <a:pt x="71438" y="171450"/>
                </a:cubicBezTo>
                <a:close/>
                <a:moveTo>
                  <a:pt x="42863" y="185738"/>
                </a:moveTo>
                <a:cubicBezTo>
                  <a:pt x="50748" y="185738"/>
                  <a:pt x="57150" y="179335"/>
                  <a:pt x="57150" y="171450"/>
                </a:cubicBezTo>
                <a:cubicBezTo>
                  <a:pt x="57150" y="163565"/>
                  <a:pt x="50748" y="157163"/>
                  <a:pt x="42863" y="157163"/>
                </a:cubicBezTo>
                <a:cubicBezTo>
                  <a:pt x="34977" y="157163"/>
                  <a:pt x="28575" y="163565"/>
                  <a:pt x="28575" y="171450"/>
                </a:cubicBezTo>
                <a:cubicBezTo>
                  <a:pt x="28575" y="179335"/>
                  <a:pt x="34977" y="185738"/>
                  <a:pt x="42863" y="1857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Text 5"/>
          <p:cNvSpPr/>
          <p:nvPr/>
        </p:nvSpPr>
        <p:spPr>
          <a:xfrm>
            <a:off x="556895" y="1460500"/>
            <a:ext cx="309499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案例回顾与分析</a:t>
            </a:r>
            <a:endParaRPr lang="en-US" sz="2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520" y="2033270"/>
            <a:ext cx="394271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张大爷的服药管理存在一些问题，如</a:t>
            </a:r>
            <a:r>
              <a:rPr lang="en-US" sz="140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药物种类繁多（14种）、记忆力减退导致的漏服或重复服用</a:t>
            </a: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等。由于存在多种慢性疾病，可能导致药物相互作用和副作用的风险增加。</a:t>
            </a:r>
            <a:endParaRPr lang="en-US" altLang="en-US" sz="14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14" name="Shape 11"/>
          <p:cNvSpPr/>
          <p:nvPr>
            <p:custDataLst>
              <p:tags r:id="rId1"/>
            </p:custDataLst>
          </p:nvPr>
        </p:nvSpPr>
        <p:spPr>
          <a:xfrm>
            <a:off x="7620000" y="1587500"/>
            <a:ext cx="50800" cy="1244600"/>
          </a:xfrm>
          <a:custGeom>
            <a:avLst/>
            <a:gdLst/>
            <a:ahLst/>
            <a:cxnLst/>
            <a:rect l="l" t="t" r="r" b="b"/>
            <a:pathLst>
              <a:path w="50800" h="1244600">
                <a:moveTo>
                  <a:pt x="0" y="0"/>
                </a:moveTo>
                <a:lnTo>
                  <a:pt x="50800" y="0"/>
                </a:lnTo>
                <a:lnTo>
                  <a:pt x="50800" y="1244600"/>
                </a:lnTo>
                <a:lnTo>
                  <a:pt x="0" y="12446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5" name="Shape 12"/>
          <p:cNvSpPr/>
          <p:nvPr>
            <p:custDataLst>
              <p:tags r:id="rId2"/>
            </p:custDataLst>
          </p:nvPr>
        </p:nvSpPr>
        <p:spPr>
          <a:xfrm>
            <a:off x="7950200" y="161290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63500" y="47625"/>
                </a:moveTo>
                <a:cubicBezTo>
                  <a:pt x="63500" y="30113"/>
                  <a:pt x="77738" y="15875"/>
                  <a:pt x="95250" y="15875"/>
                </a:cubicBezTo>
                <a:lnTo>
                  <a:pt x="269875" y="15875"/>
                </a:lnTo>
                <a:cubicBezTo>
                  <a:pt x="287387" y="15875"/>
                  <a:pt x="301625" y="30113"/>
                  <a:pt x="301625" y="47625"/>
                </a:cubicBezTo>
                <a:lnTo>
                  <a:pt x="301625" y="166688"/>
                </a:lnTo>
                <a:lnTo>
                  <a:pt x="254000" y="166688"/>
                </a:lnTo>
                <a:lnTo>
                  <a:pt x="254000" y="158750"/>
                </a:lnTo>
                <a:cubicBezTo>
                  <a:pt x="254000" y="149969"/>
                  <a:pt x="246906" y="142875"/>
                  <a:pt x="238125" y="142875"/>
                </a:cubicBezTo>
                <a:lnTo>
                  <a:pt x="206375" y="142875"/>
                </a:lnTo>
                <a:cubicBezTo>
                  <a:pt x="197594" y="142875"/>
                  <a:pt x="190500" y="149969"/>
                  <a:pt x="190500" y="158750"/>
                </a:cubicBezTo>
                <a:lnTo>
                  <a:pt x="190500" y="166688"/>
                </a:lnTo>
                <a:lnTo>
                  <a:pt x="126454" y="166688"/>
                </a:lnTo>
                <a:cubicBezTo>
                  <a:pt x="131862" y="157361"/>
                  <a:pt x="134938" y="146496"/>
                  <a:pt x="134938" y="134938"/>
                </a:cubicBezTo>
                <a:cubicBezTo>
                  <a:pt x="134938" y="99864"/>
                  <a:pt x="106511" y="71438"/>
                  <a:pt x="71438" y="71438"/>
                </a:cubicBezTo>
                <a:cubicBezTo>
                  <a:pt x="68759" y="71438"/>
                  <a:pt x="66080" y="71586"/>
                  <a:pt x="63500" y="71934"/>
                </a:cubicBezTo>
                <a:lnTo>
                  <a:pt x="63500" y="47625"/>
                </a:lnTo>
                <a:close/>
                <a:moveTo>
                  <a:pt x="165199" y="222250"/>
                </a:moveTo>
                <a:cubicBezTo>
                  <a:pt x="162669" y="210245"/>
                  <a:pt x="157113" y="199380"/>
                  <a:pt x="149275" y="190500"/>
                </a:cubicBezTo>
                <a:lnTo>
                  <a:pt x="301625" y="190500"/>
                </a:lnTo>
                <a:cubicBezTo>
                  <a:pt x="301625" y="208012"/>
                  <a:pt x="287387" y="222250"/>
                  <a:pt x="269875" y="222250"/>
                </a:cubicBezTo>
                <a:lnTo>
                  <a:pt x="165199" y="222250"/>
                </a:lnTo>
                <a:close/>
                <a:moveTo>
                  <a:pt x="31750" y="134938"/>
                </a:moveTo>
                <a:cubicBezTo>
                  <a:pt x="31750" y="113033"/>
                  <a:pt x="49533" y="95250"/>
                  <a:pt x="71437" y="95250"/>
                </a:cubicBezTo>
                <a:cubicBezTo>
                  <a:pt x="93342" y="95250"/>
                  <a:pt x="111125" y="113033"/>
                  <a:pt x="111125" y="134938"/>
                </a:cubicBezTo>
                <a:cubicBezTo>
                  <a:pt x="111125" y="156842"/>
                  <a:pt x="93342" y="174625"/>
                  <a:pt x="71438" y="174625"/>
                </a:cubicBezTo>
                <a:cubicBezTo>
                  <a:pt x="49533" y="174625"/>
                  <a:pt x="31750" y="156842"/>
                  <a:pt x="31750" y="134938"/>
                </a:cubicBezTo>
                <a:close/>
                <a:moveTo>
                  <a:pt x="0" y="238125"/>
                </a:moveTo>
                <a:cubicBezTo>
                  <a:pt x="0" y="211832"/>
                  <a:pt x="21332" y="190500"/>
                  <a:pt x="47625" y="190500"/>
                </a:cubicBezTo>
                <a:lnTo>
                  <a:pt x="95250" y="190500"/>
                </a:lnTo>
                <a:cubicBezTo>
                  <a:pt x="121543" y="190500"/>
                  <a:pt x="142875" y="211832"/>
                  <a:pt x="142875" y="238125"/>
                </a:cubicBezTo>
                <a:cubicBezTo>
                  <a:pt x="142875" y="246906"/>
                  <a:pt x="135781" y="254000"/>
                  <a:pt x="127000" y="254000"/>
                </a:cubicBezTo>
                <a:lnTo>
                  <a:pt x="15875" y="254000"/>
                </a:lnTo>
                <a:cubicBezTo>
                  <a:pt x="7094" y="254000"/>
                  <a:pt x="0" y="246906"/>
                  <a:pt x="0" y="238125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6" name="Text 13"/>
          <p:cNvSpPr/>
          <p:nvPr>
            <p:custDataLst>
              <p:tags r:id="rId3"/>
            </p:custDataLst>
          </p:nvPr>
        </p:nvSpPr>
        <p:spPr>
          <a:xfrm>
            <a:off x="8420100" y="1587500"/>
            <a:ext cx="91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用药指导</a:t>
            </a:r>
            <a:endParaRPr lang="en-US" sz="1600" dirty="0"/>
          </a:p>
        </p:txBody>
      </p:sp>
      <p:sp>
        <p:nvSpPr>
          <p:cNvPr id="17" name="Text 14"/>
          <p:cNvSpPr/>
          <p:nvPr>
            <p:custDataLst>
              <p:tags r:id="rId4"/>
            </p:custDataLst>
          </p:nvPr>
        </p:nvSpPr>
        <p:spPr>
          <a:xfrm>
            <a:off x="7950200" y="1993900"/>
            <a:ext cx="72517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为张大爷提供详细的</a:t>
            </a:r>
            <a:r>
              <a:rPr lang="en-US" sz="14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用药指导</a:t>
            </a: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，包括每种药物的作用、用法、剂量、时间和注意事项。使用通俗易懂的语言，确保张大爷能够理解并记住重要的用药信息。</a:t>
            </a:r>
            <a:endParaRPr lang="en-US" sz="1600" dirty="0"/>
          </a:p>
        </p:txBody>
      </p:sp>
      <p:sp>
        <p:nvSpPr>
          <p:cNvPr id="21" name="Shape 19"/>
          <p:cNvSpPr/>
          <p:nvPr>
            <p:custDataLst>
              <p:tags r:id="rId5"/>
            </p:custDataLst>
          </p:nvPr>
        </p:nvSpPr>
        <p:spPr>
          <a:xfrm>
            <a:off x="7620000" y="3035300"/>
            <a:ext cx="50800" cy="965200"/>
          </a:xfrm>
          <a:custGeom>
            <a:avLst/>
            <a:gdLst/>
            <a:ahLst/>
            <a:cxnLst/>
            <a:rect l="l" t="t" r="r" b="b"/>
            <a:pathLst>
              <a:path w="50800" h="965200">
                <a:moveTo>
                  <a:pt x="0" y="0"/>
                </a:moveTo>
                <a:lnTo>
                  <a:pt x="50800" y="0"/>
                </a:lnTo>
                <a:lnTo>
                  <a:pt x="50800" y="965200"/>
                </a:lnTo>
                <a:lnTo>
                  <a:pt x="0" y="9652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22" name="Shape 20"/>
          <p:cNvSpPr/>
          <p:nvPr>
            <p:custDataLst>
              <p:tags r:id="rId6"/>
            </p:custDataLst>
          </p:nvPr>
        </p:nvSpPr>
        <p:spPr>
          <a:xfrm>
            <a:off x="7966075" y="3060700"/>
            <a:ext cx="285750" cy="254000"/>
          </a:xfrm>
          <a:custGeom>
            <a:avLst/>
            <a:gdLst/>
            <a:ahLst/>
            <a:cxnLst/>
            <a:rect l="l" t="t" r="r" b="b"/>
            <a:pathLst>
              <a:path w="285750" h="254000">
                <a:moveTo>
                  <a:pt x="15875" y="23812"/>
                </a:moveTo>
                <a:cubicBezTo>
                  <a:pt x="15875" y="10666"/>
                  <a:pt x="26541" y="0"/>
                  <a:pt x="39688" y="0"/>
                </a:cubicBezTo>
                <a:lnTo>
                  <a:pt x="63500" y="0"/>
                </a:lnTo>
                <a:cubicBezTo>
                  <a:pt x="72281" y="0"/>
                  <a:pt x="79375" y="7094"/>
                  <a:pt x="79375" y="15875"/>
                </a:cubicBezTo>
                <a:cubicBezTo>
                  <a:pt x="79375" y="24656"/>
                  <a:pt x="72281" y="31750"/>
                  <a:pt x="63500" y="31750"/>
                </a:cubicBezTo>
                <a:lnTo>
                  <a:pt x="47625" y="31750"/>
                </a:lnTo>
                <a:lnTo>
                  <a:pt x="47625" y="95250"/>
                </a:lnTo>
                <a:cubicBezTo>
                  <a:pt x="47625" y="121543"/>
                  <a:pt x="68957" y="142875"/>
                  <a:pt x="95250" y="142875"/>
                </a:cubicBezTo>
                <a:cubicBezTo>
                  <a:pt x="121543" y="142875"/>
                  <a:pt x="142875" y="121543"/>
                  <a:pt x="142875" y="95250"/>
                </a:cubicBezTo>
                <a:lnTo>
                  <a:pt x="142875" y="31750"/>
                </a:lnTo>
                <a:lnTo>
                  <a:pt x="127000" y="31750"/>
                </a:lnTo>
                <a:cubicBezTo>
                  <a:pt x="118219" y="31750"/>
                  <a:pt x="111125" y="24656"/>
                  <a:pt x="111125" y="15875"/>
                </a:cubicBezTo>
                <a:cubicBezTo>
                  <a:pt x="111125" y="7094"/>
                  <a:pt x="118219" y="0"/>
                  <a:pt x="127000" y="0"/>
                </a:cubicBezTo>
                <a:lnTo>
                  <a:pt x="150813" y="0"/>
                </a:lnTo>
                <a:cubicBezTo>
                  <a:pt x="163959" y="0"/>
                  <a:pt x="174625" y="10666"/>
                  <a:pt x="174625" y="23812"/>
                </a:cubicBezTo>
                <a:lnTo>
                  <a:pt x="174625" y="95250"/>
                </a:lnTo>
                <a:cubicBezTo>
                  <a:pt x="174625" y="133648"/>
                  <a:pt x="147340" y="165695"/>
                  <a:pt x="111125" y="173038"/>
                </a:cubicBezTo>
                <a:lnTo>
                  <a:pt x="111125" y="182563"/>
                </a:lnTo>
                <a:cubicBezTo>
                  <a:pt x="111125" y="213271"/>
                  <a:pt x="135979" y="238125"/>
                  <a:pt x="166688" y="238125"/>
                </a:cubicBezTo>
                <a:cubicBezTo>
                  <a:pt x="197396" y="238125"/>
                  <a:pt x="222250" y="213271"/>
                  <a:pt x="222250" y="182563"/>
                </a:cubicBezTo>
                <a:lnTo>
                  <a:pt x="222250" y="140146"/>
                </a:lnTo>
                <a:cubicBezTo>
                  <a:pt x="203746" y="133598"/>
                  <a:pt x="190500" y="115987"/>
                  <a:pt x="190500" y="95250"/>
                </a:cubicBezTo>
                <a:cubicBezTo>
                  <a:pt x="190500" y="68957"/>
                  <a:pt x="211832" y="47625"/>
                  <a:pt x="238125" y="47625"/>
                </a:cubicBezTo>
                <a:cubicBezTo>
                  <a:pt x="264418" y="47625"/>
                  <a:pt x="285750" y="68957"/>
                  <a:pt x="285750" y="95250"/>
                </a:cubicBezTo>
                <a:cubicBezTo>
                  <a:pt x="285750" y="115987"/>
                  <a:pt x="272504" y="133648"/>
                  <a:pt x="254000" y="140146"/>
                </a:cubicBezTo>
                <a:lnTo>
                  <a:pt x="254000" y="182563"/>
                </a:lnTo>
                <a:cubicBezTo>
                  <a:pt x="254000" y="230783"/>
                  <a:pt x="214908" y="269875"/>
                  <a:pt x="166688" y="269875"/>
                </a:cubicBezTo>
                <a:cubicBezTo>
                  <a:pt x="118467" y="269875"/>
                  <a:pt x="79375" y="230783"/>
                  <a:pt x="79375" y="182563"/>
                </a:cubicBezTo>
                <a:lnTo>
                  <a:pt x="79375" y="173038"/>
                </a:lnTo>
                <a:cubicBezTo>
                  <a:pt x="43160" y="165695"/>
                  <a:pt x="15875" y="133648"/>
                  <a:pt x="15875" y="95250"/>
                </a:cubicBezTo>
                <a:lnTo>
                  <a:pt x="15875" y="23812"/>
                </a:lnTo>
                <a:close/>
                <a:moveTo>
                  <a:pt x="238125" y="111125"/>
                </a:moveTo>
                <a:cubicBezTo>
                  <a:pt x="246887" y="111125"/>
                  <a:pt x="254000" y="104012"/>
                  <a:pt x="254000" y="95250"/>
                </a:cubicBezTo>
                <a:cubicBezTo>
                  <a:pt x="254000" y="86488"/>
                  <a:pt x="246887" y="79375"/>
                  <a:pt x="238125" y="79375"/>
                </a:cubicBezTo>
                <a:cubicBezTo>
                  <a:pt x="229363" y="79375"/>
                  <a:pt x="222250" y="86488"/>
                  <a:pt x="222250" y="95250"/>
                </a:cubicBezTo>
                <a:cubicBezTo>
                  <a:pt x="222250" y="104012"/>
                  <a:pt x="229363" y="111125"/>
                  <a:pt x="238125" y="111125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23" name="Text 21"/>
          <p:cNvSpPr/>
          <p:nvPr>
            <p:custDataLst>
              <p:tags r:id="rId7"/>
            </p:custDataLst>
          </p:nvPr>
        </p:nvSpPr>
        <p:spPr>
          <a:xfrm>
            <a:off x="8420100" y="3035300"/>
            <a:ext cx="914400" cy="304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用药监测</a:t>
            </a:r>
            <a:endParaRPr lang="en-US" sz="1600" dirty="0"/>
          </a:p>
        </p:txBody>
      </p:sp>
      <p:sp>
        <p:nvSpPr>
          <p:cNvPr id="24" name="Text 22"/>
          <p:cNvSpPr/>
          <p:nvPr>
            <p:custDataLst>
              <p:tags r:id="rId8"/>
            </p:custDataLst>
          </p:nvPr>
        </p:nvSpPr>
        <p:spPr>
          <a:xfrm>
            <a:off x="7950200" y="3441700"/>
            <a:ext cx="7251700" cy="5588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定期监测张大爷的</a:t>
            </a:r>
            <a:r>
              <a:rPr lang="en-US" sz="14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血糖、血压、肝肾功能</a:t>
            </a:r>
            <a:r>
              <a:rPr lang="en-US" sz="14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等指标，及时发现和处理药物不良反应。建立用药记录，记录用药时间、剂量、效果和不良反应。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7966710" y="4396105"/>
            <a:ext cx="7232650" cy="92773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l">
              <a:lnSpc>
                <a:spcPct val="140000"/>
              </a:lnSpc>
            </a:pPr>
            <a:r>
              <a:rPr lang="en-US" sz="1400" b="1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综合措施：</a:t>
            </a:r>
            <a:r>
              <a:rPr lang="en-US" sz="14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药物重整、用药指导、用药提醒、用药监测、心理护理等措施可以有效改善张大爷的用药状况，提高治疗效果，保障用药安全</a:t>
            </a:r>
            <a:endParaRPr lang="en-US" sz="1600" dirty="0"/>
          </a:p>
        </p:txBody>
      </p:sp>
      <p:sp>
        <p:nvSpPr>
          <p:cNvPr id="25" name="Shape 15"/>
          <p:cNvSpPr/>
          <p:nvPr/>
        </p:nvSpPr>
        <p:spPr>
          <a:xfrm>
            <a:off x="7626985" y="4546600"/>
            <a:ext cx="50800" cy="604800"/>
          </a:xfrm>
          <a:custGeom>
            <a:avLst/>
            <a:gdLst/>
            <a:ahLst/>
            <a:cxnLst/>
            <a:rect l="l" t="t" r="r" b="b"/>
            <a:pathLst>
              <a:path w="50800" h="965200">
                <a:moveTo>
                  <a:pt x="0" y="0"/>
                </a:moveTo>
                <a:lnTo>
                  <a:pt x="50800" y="0"/>
                </a:lnTo>
                <a:lnTo>
                  <a:pt x="50800" y="965200"/>
                </a:lnTo>
                <a:lnTo>
                  <a:pt x="0" y="9652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案例分析：提高张大爷服药依从性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68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223520" y="15875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9035" y="14288"/>
                </a:moveTo>
                <a:lnTo>
                  <a:pt x="142875" y="14288"/>
                </a:lnTo>
                <a:cubicBezTo>
                  <a:pt x="158636" y="14288"/>
                  <a:pt x="171450" y="27102"/>
                  <a:pt x="171450" y="42863"/>
                </a:cubicBezTo>
                <a:lnTo>
                  <a:pt x="171450" y="200025"/>
                </a:lnTo>
                <a:cubicBezTo>
                  <a:pt x="171450" y="215786"/>
                  <a:pt x="158636" y="228600"/>
                  <a:pt x="142875" y="228600"/>
                </a:cubicBezTo>
                <a:lnTo>
                  <a:pt x="28575" y="228600"/>
                </a:lnTo>
                <a:cubicBezTo>
                  <a:pt x="12814" y="228600"/>
                  <a:pt x="0" y="215786"/>
                  <a:pt x="0" y="200025"/>
                </a:cubicBezTo>
                <a:lnTo>
                  <a:pt x="0" y="42863"/>
                </a:lnTo>
                <a:cubicBezTo>
                  <a:pt x="0" y="27102"/>
                  <a:pt x="12814" y="14288"/>
                  <a:pt x="28575" y="14288"/>
                </a:cubicBezTo>
                <a:lnTo>
                  <a:pt x="32415" y="14288"/>
                </a:lnTo>
                <a:cubicBezTo>
                  <a:pt x="37326" y="5760"/>
                  <a:pt x="46568" y="0"/>
                  <a:pt x="57150" y="0"/>
                </a:cubicBezTo>
                <a:lnTo>
                  <a:pt x="114300" y="0"/>
                </a:lnTo>
                <a:cubicBezTo>
                  <a:pt x="124882" y="0"/>
                  <a:pt x="134124" y="5760"/>
                  <a:pt x="139035" y="14288"/>
                </a:cubicBezTo>
                <a:close/>
                <a:moveTo>
                  <a:pt x="110728" y="50006"/>
                </a:moveTo>
                <a:cubicBezTo>
                  <a:pt x="116666" y="50006"/>
                  <a:pt x="121444" y="45229"/>
                  <a:pt x="121444" y="39291"/>
                </a:cubicBezTo>
                <a:cubicBezTo>
                  <a:pt x="121444" y="33352"/>
                  <a:pt x="116666" y="28575"/>
                  <a:pt x="110728" y="28575"/>
                </a:cubicBezTo>
                <a:lnTo>
                  <a:pt x="60722" y="28575"/>
                </a:lnTo>
                <a:cubicBezTo>
                  <a:pt x="54784" y="28575"/>
                  <a:pt x="50006" y="33352"/>
                  <a:pt x="50006" y="39291"/>
                </a:cubicBezTo>
                <a:cubicBezTo>
                  <a:pt x="50006" y="45229"/>
                  <a:pt x="54784" y="50006"/>
                  <a:pt x="60722" y="50006"/>
                </a:cubicBezTo>
                <a:lnTo>
                  <a:pt x="110728" y="50006"/>
                </a:lnTo>
                <a:close/>
                <a:moveTo>
                  <a:pt x="57150" y="114300"/>
                </a:moveTo>
                <a:cubicBezTo>
                  <a:pt x="57150" y="106415"/>
                  <a:pt x="50748" y="100013"/>
                  <a:pt x="42863" y="100013"/>
                </a:cubicBezTo>
                <a:cubicBezTo>
                  <a:pt x="34977" y="100013"/>
                  <a:pt x="28575" y="106415"/>
                  <a:pt x="28575" y="114300"/>
                </a:cubicBezTo>
                <a:cubicBezTo>
                  <a:pt x="28575" y="122185"/>
                  <a:pt x="34977" y="128588"/>
                  <a:pt x="42863" y="128588"/>
                </a:cubicBezTo>
                <a:cubicBezTo>
                  <a:pt x="50748" y="128588"/>
                  <a:pt x="57150" y="122185"/>
                  <a:pt x="57150" y="114300"/>
                </a:cubicBezTo>
                <a:close/>
                <a:moveTo>
                  <a:pt x="71438" y="114300"/>
                </a:moveTo>
                <a:cubicBezTo>
                  <a:pt x="71438" y="120238"/>
                  <a:pt x="76215" y="125016"/>
                  <a:pt x="82153" y="125016"/>
                </a:cubicBezTo>
                <a:lnTo>
                  <a:pt x="132159" y="125016"/>
                </a:lnTo>
                <a:cubicBezTo>
                  <a:pt x="138098" y="125016"/>
                  <a:pt x="142875" y="120238"/>
                  <a:pt x="142875" y="114300"/>
                </a:cubicBezTo>
                <a:cubicBezTo>
                  <a:pt x="142875" y="108362"/>
                  <a:pt x="138098" y="103584"/>
                  <a:pt x="132159" y="103584"/>
                </a:cubicBezTo>
                <a:lnTo>
                  <a:pt x="82153" y="103584"/>
                </a:lnTo>
                <a:cubicBezTo>
                  <a:pt x="76215" y="103584"/>
                  <a:pt x="71438" y="108362"/>
                  <a:pt x="71438" y="114300"/>
                </a:cubicBezTo>
                <a:close/>
                <a:moveTo>
                  <a:pt x="71438" y="171450"/>
                </a:moveTo>
                <a:cubicBezTo>
                  <a:pt x="71438" y="177388"/>
                  <a:pt x="76215" y="182166"/>
                  <a:pt x="82153" y="182166"/>
                </a:cubicBezTo>
                <a:lnTo>
                  <a:pt x="132159" y="182166"/>
                </a:lnTo>
                <a:cubicBezTo>
                  <a:pt x="138098" y="182166"/>
                  <a:pt x="142875" y="177388"/>
                  <a:pt x="142875" y="171450"/>
                </a:cubicBezTo>
                <a:cubicBezTo>
                  <a:pt x="142875" y="165512"/>
                  <a:pt x="138098" y="160734"/>
                  <a:pt x="132159" y="160734"/>
                </a:cubicBezTo>
                <a:lnTo>
                  <a:pt x="82153" y="160734"/>
                </a:lnTo>
                <a:cubicBezTo>
                  <a:pt x="76215" y="160734"/>
                  <a:pt x="71438" y="165512"/>
                  <a:pt x="71438" y="171450"/>
                </a:cubicBezTo>
                <a:close/>
                <a:moveTo>
                  <a:pt x="42863" y="185738"/>
                </a:moveTo>
                <a:cubicBezTo>
                  <a:pt x="50748" y="185738"/>
                  <a:pt x="57150" y="179335"/>
                  <a:pt x="57150" y="171450"/>
                </a:cubicBezTo>
                <a:cubicBezTo>
                  <a:pt x="57150" y="163565"/>
                  <a:pt x="50748" y="157163"/>
                  <a:pt x="42863" y="157163"/>
                </a:cubicBezTo>
                <a:cubicBezTo>
                  <a:pt x="34977" y="157163"/>
                  <a:pt x="28575" y="163565"/>
                  <a:pt x="28575" y="171450"/>
                </a:cubicBezTo>
                <a:cubicBezTo>
                  <a:pt x="28575" y="179335"/>
                  <a:pt x="34977" y="185738"/>
                  <a:pt x="42863" y="1857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Text 5"/>
          <p:cNvSpPr/>
          <p:nvPr/>
        </p:nvSpPr>
        <p:spPr>
          <a:xfrm>
            <a:off x="556895" y="1460500"/>
            <a:ext cx="309499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案例回顾与分析</a:t>
            </a:r>
            <a:endParaRPr lang="en-US" sz="2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8" name="Shape 3"/>
          <p:cNvSpPr/>
          <p:nvPr/>
        </p:nvSpPr>
        <p:spPr>
          <a:xfrm>
            <a:off x="7468870" y="223520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9" name="Shape 4"/>
          <p:cNvSpPr/>
          <p:nvPr/>
        </p:nvSpPr>
        <p:spPr>
          <a:xfrm>
            <a:off x="7862570" y="228600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7938" y="31750"/>
                </a:moveTo>
                <a:cubicBezTo>
                  <a:pt x="7938" y="14238"/>
                  <a:pt x="22175" y="0"/>
                  <a:pt x="39688" y="0"/>
                </a:cubicBezTo>
                <a:lnTo>
                  <a:pt x="150813" y="0"/>
                </a:lnTo>
                <a:cubicBezTo>
                  <a:pt x="168325" y="0"/>
                  <a:pt x="182563" y="14238"/>
                  <a:pt x="182563" y="31750"/>
                </a:cubicBezTo>
                <a:lnTo>
                  <a:pt x="182563" y="222250"/>
                </a:lnTo>
                <a:cubicBezTo>
                  <a:pt x="182563" y="239762"/>
                  <a:pt x="168325" y="254000"/>
                  <a:pt x="150813" y="254000"/>
                </a:cubicBezTo>
                <a:lnTo>
                  <a:pt x="39688" y="254000"/>
                </a:lnTo>
                <a:cubicBezTo>
                  <a:pt x="22175" y="254000"/>
                  <a:pt x="7938" y="239762"/>
                  <a:pt x="7938" y="222250"/>
                </a:cubicBezTo>
                <a:lnTo>
                  <a:pt x="7938" y="31750"/>
                </a:lnTo>
                <a:close/>
                <a:moveTo>
                  <a:pt x="39688" y="31750"/>
                </a:moveTo>
                <a:lnTo>
                  <a:pt x="39688" y="182563"/>
                </a:lnTo>
                <a:lnTo>
                  <a:pt x="150813" y="182563"/>
                </a:lnTo>
                <a:lnTo>
                  <a:pt x="150813" y="31750"/>
                </a:lnTo>
                <a:lnTo>
                  <a:pt x="39688" y="31750"/>
                </a:lnTo>
                <a:close/>
                <a:moveTo>
                  <a:pt x="95250" y="234156"/>
                </a:moveTo>
                <a:cubicBezTo>
                  <a:pt x="104031" y="234156"/>
                  <a:pt x="111125" y="227062"/>
                  <a:pt x="111125" y="218281"/>
                </a:cubicBezTo>
                <a:cubicBezTo>
                  <a:pt x="111125" y="209500"/>
                  <a:pt x="104031" y="202406"/>
                  <a:pt x="95250" y="202406"/>
                </a:cubicBezTo>
                <a:cubicBezTo>
                  <a:pt x="86469" y="202406"/>
                  <a:pt x="79375" y="209500"/>
                  <a:pt x="79375" y="218281"/>
                </a:cubicBezTo>
                <a:cubicBezTo>
                  <a:pt x="79375" y="227062"/>
                  <a:pt x="86469" y="234156"/>
                  <a:pt x="95250" y="234156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0" name="Text 5"/>
          <p:cNvSpPr/>
          <p:nvPr/>
        </p:nvSpPr>
        <p:spPr>
          <a:xfrm>
            <a:off x="8268970" y="2235200"/>
            <a:ext cx="1714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智能药盒的使用</a:t>
            </a:r>
            <a:endParaRPr lang="en-US" sz="1600" dirty="0"/>
          </a:p>
        </p:txBody>
      </p:sp>
      <p:sp>
        <p:nvSpPr>
          <p:cNvPr id="11" name="Text 6"/>
          <p:cNvSpPr/>
          <p:nvPr/>
        </p:nvSpPr>
        <p:spPr>
          <a:xfrm>
            <a:off x="7799070" y="2692400"/>
            <a:ext cx="787146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智能药盒的使用可以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显著提高张大爷的服药依从性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。通过设定具体的用药时间，智能药盒能够在正确的时间提醒张大爷服药。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7468870" y="355600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13" name="Shape 8"/>
          <p:cNvSpPr/>
          <p:nvPr/>
        </p:nvSpPr>
        <p:spPr>
          <a:xfrm>
            <a:off x="7830820" y="36068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5875" y="15875"/>
                </a:moveTo>
                <a:cubicBezTo>
                  <a:pt x="24656" y="15875"/>
                  <a:pt x="31750" y="22969"/>
                  <a:pt x="31750" y="31750"/>
                </a:cubicBezTo>
                <a:lnTo>
                  <a:pt x="31750" y="198438"/>
                </a:lnTo>
                <a:cubicBezTo>
                  <a:pt x="31750" y="202803"/>
                  <a:pt x="35322" y="206375"/>
                  <a:pt x="39688" y="206375"/>
                </a:cubicBezTo>
                <a:lnTo>
                  <a:pt x="238125" y="206375"/>
                </a:lnTo>
                <a:cubicBezTo>
                  <a:pt x="246906" y="206375"/>
                  <a:pt x="254000" y="213469"/>
                  <a:pt x="254000" y="222250"/>
                </a:cubicBezTo>
                <a:cubicBezTo>
                  <a:pt x="254000" y="231031"/>
                  <a:pt x="246906" y="238125"/>
                  <a:pt x="238125" y="238125"/>
                </a:cubicBezTo>
                <a:lnTo>
                  <a:pt x="39688" y="238125"/>
                </a:lnTo>
                <a:cubicBezTo>
                  <a:pt x="17760" y="238125"/>
                  <a:pt x="0" y="220365"/>
                  <a:pt x="0" y="198438"/>
                </a:cubicBezTo>
                <a:lnTo>
                  <a:pt x="0" y="31750"/>
                </a:lnTo>
                <a:cubicBezTo>
                  <a:pt x="0" y="22969"/>
                  <a:pt x="7094" y="15875"/>
                  <a:pt x="15875" y="15875"/>
                </a:cubicBezTo>
                <a:close/>
                <a:moveTo>
                  <a:pt x="63500" y="47625"/>
                </a:moveTo>
                <a:cubicBezTo>
                  <a:pt x="63500" y="38844"/>
                  <a:pt x="70594" y="31750"/>
                  <a:pt x="79375" y="31750"/>
                </a:cubicBezTo>
                <a:lnTo>
                  <a:pt x="174625" y="31750"/>
                </a:lnTo>
                <a:cubicBezTo>
                  <a:pt x="183406" y="31750"/>
                  <a:pt x="190500" y="38844"/>
                  <a:pt x="190500" y="47625"/>
                </a:cubicBezTo>
                <a:cubicBezTo>
                  <a:pt x="190500" y="56406"/>
                  <a:pt x="183406" y="63500"/>
                  <a:pt x="174625" y="63500"/>
                </a:cubicBezTo>
                <a:lnTo>
                  <a:pt x="79375" y="63500"/>
                </a:lnTo>
                <a:cubicBezTo>
                  <a:pt x="70594" y="63500"/>
                  <a:pt x="63500" y="56406"/>
                  <a:pt x="63500" y="47625"/>
                </a:cubicBezTo>
                <a:close/>
                <a:moveTo>
                  <a:pt x="79375" y="87313"/>
                </a:moveTo>
                <a:lnTo>
                  <a:pt x="142875" y="87313"/>
                </a:lnTo>
                <a:cubicBezTo>
                  <a:pt x="151656" y="87313"/>
                  <a:pt x="158750" y="94407"/>
                  <a:pt x="158750" y="103188"/>
                </a:cubicBezTo>
                <a:cubicBezTo>
                  <a:pt x="158750" y="111968"/>
                  <a:pt x="151656" y="119063"/>
                  <a:pt x="142875" y="119063"/>
                </a:cubicBezTo>
                <a:lnTo>
                  <a:pt x="79375" y="119063"/>
                </a:lnTo>
                <a:cubicBezTo>
                  <a:pt x="70594" y="119063"/>
                  <a:pt x="63500" y="111968"/>
                  <a:pt x="63500" y="103188"/>
                </a:cubicBezTo>
                <a:cubicBezTo>
                  <a:pt x="63500" y="94407"/>
                  <a:pt x="70594" y="87313"/>
                  <a:pt x="79375" y="87313"/>
                </a:cubicBezTo>
                <a:close/>
                <a:moveTo>
                  <a:pt x="79375" y="142875"/>
                </a:moveTo>
                <a:lnTo>
                  <a:pt x="206375" y="142875"/>
                </a:lnTo>
                <a:cubicBezTo>
                  <a:pt x="215156" y="142875"/>
                  <a:pt x="222250" y="149969"/>
                  <a:pt x="222250" y="158750"/>
                </a:cubicBezTo>
                <a:cubicBezTo>
                  <a:pt x="222250" y="167531"/>
                  <a:pt x="215156" y="174625"/>
                  <a:pt x="206375" y="174625"/>
                </a:cubicBezTo>
                <a:lnTo>
                  <a:pt x="79375" y="174625"/>
                </a:lnTo>
                <a:cubicBezTo>
                  <a:pt x="70594" y="174625"/>
                  <a:pt x="63500" y="167531"/>
                  <a:pt x="63500" y="158750"/>
                </a:cubicBezTo>
                <a:cubicBezTo>
                  <a:pt x="63500" y="149969"/>
                  <a:pt x="70594" y="142875"/>
                  <a:pt x="79375" y="142875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18" name="Text 9"/>
          <p:cNvSpPr/>
          <p:nvPr/>
        </p:nvSpPr>
        <p:spPr>
          <a:xfrm>
            <a:off x="8268970" y="3556000"/>
            <a:ext cx="1028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记录功能</a:t>
            </a:r>
            <a:endParaRPr lang="en-US" sz="1600" dirty="0"/>
          </a:p>
        </p:txBody>
      </p:sp>
      <p:sp>
        <p:nvSpPr>
          <p:cNvPr id="19" name="Text 10"/>
          <p:cNvSpPr/>
          <p:nvPr/>
        </p:nvSpPr>
        <p:spPr>
          <a:xfrm>
            <a:off x="7799070" y="4013200"/>
            <a:ext cx="787146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智能药盒的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记录功能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也能帮助家人和医护人员了解他的用药情况，及时调整用药方案。通过记录，可以追踪用药依从性，发现漏服、错服等问题。</a:t>
            </a:r>
            <a:endParaRPr lang="en-US" sz="1600" dirty="0"/>
          </a:p>
        </p:txBody>
      </p:sp>
      <p:sp>
        <p:nvSpPr>
          <p:cNvPr id="20" name="Shape 11"/>
          <p:cNvSpPr/>
          <p:nvPr/>
        </p:nvSpPr>
        <p:spPr>
          <a:xfrm>
            <a:off x="7468870" y="4876800"/>
            <a:ext cx="50800" cy="1117600"/>
          </a:xfrm>
          <a:custGeom>
            <a:avLst/>
            <a:gdLst/>
            <a:ahLst/>
            <a:cxnLst/>
            <a:rect l="l" t="t" r="r" b="b"/>
            <a:pathLst>
              <a:path w="50800" h="1117600">
                <a:moveTo>
                  <a:pt x="0" y="0"/>
                </a:moveTo>
                <a:lnTo>
                  <a:pt x="50800" y="0"/>
                </a:lnTo>
                <a:lnTo>
                  <a:pt x="50800" y="1117600"/>
                </a:lnTo>
                <a:lnTo>
                  <a:pt x="0" y="11176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6" name="Shape 12"/>
          <p:cNvSpPr/>
          <p:nvPr/>
        </p:nvSpPr>
        <p:spPr>
          <a:xfrm>
            <a:off x="7799070" y="4927600"/>
            <a:ext cx="317500" cy="254000"/>
          </a:xfrm>
          <a:custGeom>
            <a:avLst/>
            <a:gdLst/>
            <a:ahLst/>
            <a:cxnLst/>
            <a:rect l="l" t="t" r="r" b="b"/>
            <a:pathLst>
              <a:path w="317500" h="254000">
                <a:moveTo>
                  <a:pt x="158750" y="7938"/>
                </a:moveTo>
                <a:cubicBezTo>
                  <a:pt x="187225" y="7938"/>
                  <a:pt x="210344" y="31056"/>
                  <a:pt x="210344" y="59531"/>
                </a:cubicBezTo>
                <a:cubicBezTo>
                  <a:pt x="210344" y="88007"/>
                  <a:pt x="187225" y="111125"/>
                  <a:pt x="158750" y="111125"/>
                </a:cubicBezTo>
                <a:cubicBezTo>
                  <a:pt x="130275" y="111125"/>
                  <a:pt x="107156" y="88007"/>
                  <a:pt x="107156" y="59531"/>
                </a:cubicBezTo>
                <a:cubicBezTo>
                  <a:pt x="107156" y="31056"/>
                  <a:pt x="130275" y="7938"/>
                  <a:pt x="158750" y="7938"/>
                </a:cubicBezTo>
                <a:close/>
                <a:moveTo>
                  <a:pt x="47625" y="43656"/>
                </a:moveTo>
                <a:cubicBezTo>
                  <a:pt x="67339" y="43656"/>
                  <a:pt x="83344" y="59661"/>
                  <a:pt x="83344" y="79375"/>
                </a:cubicBezTo>
                <a:cubicBezTo>
                  <a:pt x="83344" y="99089"/>
                  <a:pt x="67339" y="115094"/>
                  <a:pt x="47625" y="115094"/>
                </a:cubicBezTo>
                <a:cubicBezTo>
                  <a:pt x="27911" y="115094"/>
                  <a:pt x="11906" y="99089"/>
                  <a:pt x="11906" y="79375"/>
                </a:cubicBezTo>
                <a:cubicBezTo>
                  <a:pt x="11906" y="59661"/>
                  <a:pt x="27911" y="43656"/>
                  <a:pt x="47625" y="43656"/>
                </a:cubicBezTo>
                <a:close/>
                <a:moveTo>
                  <a:pt x="0" y="206375"/>
                </a:moveTo>
                <a:cubicBezTo>
                  <a:pt x="0" y="171301"/>
                  <a:pt x="28426" y="142875"/>
                  <a:pt x="63500" y="142875"/>
                </a:cubicBezTo>
                <a:cubicBezTo>
                  <a:pt x="69850" y="142875"/>
                  <a:pt x="76002" y="143818"/>
                  <a:pt x="81806" y="145554"/>
                </a:cubicBezTo>
                <a:cubicBezTo>
                  <a:pt x="65484" y="163810"/>
                  <a:pt x="55563" y="187920"/>
                  <a:pt x="55563" y="214313"/>
                </a:cubicBezTo>
                <a:lnTo>
                  <a:pt x="55563" y="222250"/>
                </a:lnTo>
                <a:cubicBezTo>
                  <a:pt x="55563" y="227905"/>
                  <a:pt x="56753" y="233263"/>
                  <a:pt x="58886" y="238125"/>
                </a:cubicBezTo>
                <a:lnTo>
                  <a:pt x="15875" y="238125"/>
                </a:lnTo>
                <a:cubicBezTo>
                  <a:pt x="7094" y="238125"/>
                  <a:pt x="0" y="231031"/>
                  <a:pt x="0" y="222250"/>
                </a:cubicBezTo>
                <a:lnTo>
                  <a:pt x="0" y="206375"/>
                </a:lnTo>
                <a:close/>
                <a:moveTo>
                  <a:pt x="258614" y="238125"/>
                </a:moveTo>
                <a:cubicBezTo>
                  <a:pt x="260747" y="233263"/>
                  <a:pt x="261937" y="227905"/>
                  <a:pt x="261937" y="222250"/>
                </a:cubicBezTo>
                <a:lnTo>
                  <a:pt x="261937" y="214313"/>
                </a:lnTo>
                <a:cubicBezTo>
                  <a:pt x="261937" y="187920"/>
                  <a:pt x="252016" y="163810"/>
                  <a:pt x="235694" y="145554"/>
                </a:cubicBezTo>
                <a:cubicBezTo>
                  <a:pt x="241498" y="143818"/>
                  <a:pt x="247650" y="142875"/>
                  <a:pt x="254000" y="142875"/>
                </a:cubicBezTo>
                <a:cubicBezTo>
                  <a:pt x="289074" y="142875"/>
                  <a:pt x="317500" y="171301"/>
                  <a:pt x="317500" y="206375"/>
                </a:cubicBezTo>
                <a:lnTo>
                  <a:pt x="317500" y="222250"/>
                </a:lnTo>
                <a:cubicBezTo>
                  <a:pt x="317500" y="231031"/>
                  <a:pt x="310406" y="238125"/>
                  <a:pt x="301625" y="238125"/>
                </a:cubicBezTo>
                <a:lnTo>
                  <a:pt x="258614" y="238125"/>
                </a:lnTo>
                <a:close/>
                <a:moveTo>
                  <a:pt x="234156" y="79375"/>
                </a:moveTo>
                <a:cubicBezTo>
                  <a:pt x="234156" y="59661"/>
                  <a:pt x="250161" y="43656"/>
                  <a:pt x="269875" y="43656"/>
                </a:cubicBezTo>
                <a:cubicBezTo>
                  <a:pt x="289589" y="43656"/>
                  <a:pt x="305594" y="59661"/>
                  <a:pt x="305594" y="79375"/>
                </a:cubicBezTo>
                <a:cubicBezTo>
                  <a:pt x="305594" y="99089"/>
                  <a:pt x="289589" y="115094"/>
                  <a:pt x="269875" y="115094"/>
                </a:cubicBezTo>
                <a:cubicBezTo>
                  <a:pt x="250161" y="115094"/>
                  <a:pt x="234156" y="99089"/>
                  <a:pt x="234156" y="79375"/>
                </a:cubicBezTo>
                <a:close/>
                <a:moveTo>
                  <a:pt x="79375" y="214313"/>
                </a:moveTo>
                <a:cubicBezTo>
                  <a:pt x="79375" y="170458"/>
                  <a:pt x="114895" y="134938"/>
                  <a:pt x="158750" y="134938"/>
                </a:cubicBezTo>
                <a:cubicBezTo>
                  <a:pt x="202605" y="134938"/>
                  <a:pt x="238125" y="170458"/>
                  <a:pt x="238125" y="214313"/>
                </a:cubicBezTo>
                <a:lnTo>
                  <a:pt x="238125" y="222250"/>
                </a:lnTo>
                <a:cubicBezTo>
                  <a:pt x="238125" y="231031"/>
                  <a:pt x="231031" y="238125"/>
                  <a:pt x="222250" y="238125"/>
                </a:cubicBezTo>
                <a:lnTo>
                  <a:pt x="95250" y="238125"/>
                </a:lnTo>
                <a:cubicBezTo>
                  <a:pt x="86469" y="238125"/>
                  <a:pt x="79375" y="231031"/>
                  <a:pt x="79375" y="222250"/>
                </a:cubicBezTo>
                <a:lnTo>
                  <a:pt x="79375" y="214313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27" name="Text 13"/>
          <p:cNvSpPr/>
          <p:nvPr/>
        </p:nvSpPr>
        <p:spPr>
          <a:xfrm>
            <a:off x="8268970" y="4876800"/>
            <a:ext cx="1028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家属监督</a:t>
            </a:r>
            <a:endParaRPr lang="en-US" sz="1600" dirty="0"/>
          </a:p>
        </p:txBody>
      </p:sp>
      <p:sp>
        <p:nvSpPr>
          <p:cNvPr id="28" name="Text 14"/>
          <p:cNvSpPr/>
          <p:nvPr/>
        </p:nvSpPr>
        <p:spPr>
          <a:xfrm>
            <a:off x="7799070" y="5334000"/>
            <a:ext cx="7837805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家人的</a:t>
            </a:r>
            <a:r>
              <a:rPr lang="en-US" sz="1600" b="1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协助监督</a:t>
            </a:r>
            <a:r>
              <a:rPr lang="en-US" sz="1600" dirty="0">
                <a:solidFill>
                  <a:srgbClr val="3D3D3D">
                    <a:alpha val="80000"/>
                  </a:srgb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对于提高用药依从性非常重要。家属可以帮助张大爷整理药物、提醒服药、记录用药情况，并在出现问题时及时与医护人员沟通。</a:t>
            </a:r>
            <a:endParaRPr lang="en-US" sz="16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案例分析：提高张大爷服药依从性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68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4"/>
          <p:cNvSpPr/>
          <p:nvPr/>
        </p:nvSpPr>
        <p:spPr>
          <a:xfrm>
            <a:off x="223520" y="1587500"/>
            <a:ext cx="171450" cy="228600"/>
          </a:xfrm>
          <a:custGeom>
            <a:avLst/>
            <a:gdLst/>
            <a:ahLst/>
            <a:cxnLst/>
            <a:rect l="l" t="t" r="r" b="b"/>
            <a:pathLst>
              <a:path w="171450" h="228600">
                <a:moveTo>
                  <a:pt x="139035" y="14288"/>
                </a:moveTo>
                <a:lnTo>
                  <a:pt x="142875" y="14288"/>
                </a:lnTo>
                <a:cubicBezTo>
                  <a:pt x="158636" y="14288"/>
                  <a:pt x="171450" y="27102"/>
                  <a:pt x="171450" y="42863"/>
                </a:cubicBezTo>
                <a:lnTo>
                  <a:pt x="171450" y="200025"/>
                </a:lnTo>
                <a:cubicBezTo>
                  <a:pt x="171450" y="215786"/>
                  <a:pt x="158636" y="228600"/>
                  <a:pt x="142875" y="228600"/>
                </a:cubicBezTo>
                <a:lnTo>
                  <a:pt x="28575" y="228600"/>
                </a:lnTo>
                <a:cubicBezTo>
                  <a:pt x="12814" y="228600"/>
                  <a:pt x="0" y="215786"/>
                  <a:pt x="0" y="200025"/>
                </a:cubicBezTo>
                <a:lnTo>
                  <a:pt x="0" y="42863"/>
                </a:lnTo>
                <a:cubicBezTo>
                  <a:pt x="0" y="27102"/>
                  <a:pt x="12814" y="14288"/>
                  <a:pt x="28575" y="14288"/>
                </a:cubicBezTo>
                <a:lnTo>
                  <a:pt x="32415" y="14288"/>
                </a:lnTo>
                <a:cubicBezTo>
                  <a:pt x="37326" y="5760"/>
                  <a:pt x="46568" y="0"/>
                  <a:pt x="57150" y="0"/>
                </a:cubicBezTo>
                <a:lnTo>
                  <a:pt x="114300" y="0"/>
                </a:lnTo>
                <a:cubicBezTo>
                  <a:pt x="124882" y="0"/>
                  <a:pt x="134124" y="5760"/>
                  <a:pt x="139035" y="14288"/>
                </a:cubicBezTo>
                <a:close/>
                <a:moveTo>
                  <a:pt x="110728" y="50006"/>
                </a:moveTo>
                <a:cubicBezTo>
                  <a:pt x="116666" y="50006"/>
                  <a:pt x="121444" y="45229"/>
                  <a:pt x="121444" y="39291"/>
                </a:cubicBezTo>
                <a:cubicBezTo>
                  <a:pt x="121444" y="33352"/>
                  <a:pt x="116666" y="28575"/>
                  <a:pt x="110728" y="28575"/>
                </a:cubicBezTo>
                <a:lnTo>
                  <a:pt x="60722" y="28575"/>
                </a:lnTo>
                <a:cubicBezTo>
                  <a:pt x="54784" y="28575"/>
                  <a:pt x="50006" y="33352"/>
                  <a:pt x="50006" y="39291"/>
                </a:cubicBezTo>
                <a:cubicBezTo>
                  <a:pt x="50006" y="45229"/>
                  <a:pt x="54784" y="50006"/>
                  <a:pt x="60722" y="50006"/>
                </a:cubicBezTo>
                <a:lnTo>
                  <a:pt x="110728" y="50006"/>
                </a:lnTo>
                <a:close/>
                <a:moveTo>
                  <a:pt x="57150" y="114300"/>
                </a:moveTo>
                <a:cubicBezTo>
                  <a:pt x="57150" y="106415"/>
                  <a:pt x="50748" y="100013"/>
                  <a:pt x="42863" y="100013"/>
                </a:cubicBezTo>
                <a:cubicBezTo>
                  <a:pt x="34977" y="100013"/>
                  <a:pt x="28575" y="106415"/>
                  <a:pt x="28575" y="114300"/>
                </a:cubicBezTo>
                <a:cubicBezTo>
                  <a:pt x="28575" y="122185"/>
                  <a:pt x="34977" y="128588"/>
                  <a:pt x="42863" y="128588"/>
                </a:cubicBezTo>
                <a:cubicBezTo>
                  <a:pt x="50748" y="128588"/>
                  <a:pt x="57150" y="122185"/>
                  <a:pt x="57150" y="114300"/>
                </a:cubicBezTo>
                <a:close/>
                <a:moveTo>
                  <a:pt x="71438" y="114300"/>
                </a:moveTo>
                <a:cubicBezTo>
                  <a:pt x="71438" y="120238"/>
                  <a:pt x="76215" y="125016"/>
                  <a:pt x="82153" y="125016"/>
                </a:cubicBezTo>
                <a:lnTo>
                  <a:pt x="132159" y="125016"/>
                </a:lnTo>
                <a:cubicBezTo>
                  <a:pt x="138098" y="125016"/>
                  <a:pt x="142875" y="120238"/>
                  <a:pt x="142875" y="114300"/>
                </a:cubicBezTo>
                <a:cubicBezTo>
                  <a:pt x="142875" y="108362"/>
                  <a:pt x="138098" y="103584"/>
                  <a:pt x="132159" y="103584"/>
                </a:cubicBezTo>
                <a:lnTo>
                  <a:pt x="82153" y="103584"/>
                </a:lnTo>
                <a:cubicBezTo>
                  <a:pt x="76215" y="103584"/>
                  <a:pt x="71438" y="108362"/>
                  <a:pt x="71438" y="114300"/>
                </a:cubicBezTo>
                <a:close/>
                <a:moveTo>
                  <a:pt x="71438" y="171450"/>
                </a:moveTo>
                <a:cubicBezTo>
                  <a:pt x="71438" y="177388"/>
                  <a:pt x="76215" y="182166"/>
                  <a:pt x="82153" y="182166"/>
                </a:cubicBezTo>
                <a:lnTo>
                  <a:pt x="132159" y="182166"/>
                </a:lnTo>
                <a:cubicBezTo>
                  <a:pt x="138098" y="182166"/>
                  <a:pt x="142875" y="177388"/>
                  <a:pt x="142875" y="171450"/>
                </a:cubicBezTo>
                <a:cubicBezTo>
                  <a:pt x="142875" y="165512"/>
                  <a:pt x="138098" y="160734"/>
                  <a:pt x="132159" y="160734"/>
                </a:cubicBezTo>
                <a:lnTo>
                  <a:pt x="82153" y="160734"/>
                </a:lnTo>
                <a:cubicBezTo>
                  <a:pt x="76215" y="160734"/>
                  <a:pt x="71438" y="165512"/>
                  <a:pt x="71438" y="171450"/>
                </a:cubicBezTo>
                <a:close/>
                <a:moveTo>
                  <a:pt x="42863" y="185738"/>
                </a:moveTo>
                <a:cubicBezTo>
                  <a:pt x="50748" y="185738"/>
                  <a:pt x="57150" y="179335"/>
                  <a:pt x="57150" y="171450"/>
                </a:cubicBezTo>
                <a:cubicBezTo>
                  <a:pt x="57150" y="163565"/>
                  <a:pt x="50748" y="157163"/>
                  <a:pt x="42863" y="157163"/>
                </a:cubicBezTo>
                <a:cubicBezTo>
                  <a:pt x="34977" y="157163"/>
                  <a:pt x="28575" y="163565"/>
                  <a:pt x="28575" y="171450"/>
                </a:cubicBezTo>
                <a:cubicBezTo>
                  <a:pt x="28575" y="179335"/>
                  <a:pt x="34977" y="185738"/>
                  <a:pt x="42863" y="185738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7" name="Text 5"/>
          <p:cNvSpPr/>
          <p:nvPr/>
        </p:nvSpPr>
        <p:spPr>
          <a:xfrm>
            <a:off x="556895" y="1460500"/>
            <a:ext cx="309499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24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案例回顾与分析</a:t>
            </a:r>
            <a:endParaRPr lang="en-US" sz="2400" b="1" dirty="0">
              <a:solidFill>
                <a:schemeClr val="tx1"/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15"/>
          <p:cNvSpPr/>
          <p:nvPr/>
        </p:nvSpPr>
        <p:spPr>
          <a:xfrm>
            <a:off x="8888095" y="711200"/>
            <a:ext cx="4876800" cy="6451600"/>
          </a:xfrm>
          <a:custGeom>
            <a:avLst/>
            <a:gdLst/>
            <a:ahLst/>
            <a:cxnLst/>
            <a:rect l="l" t="t" r="r" b="b"/>
            <a:pathLst>
              <a:path w="4876800" h="6451600">
                <a:moveTo>
                  <a:pt x="152400" y="0"/>
                </a:moveTo>
                <a:lnTo>
                  <a:pt x="4724400" y="0"/>
                </a:lnTo>
                <a:cubicBezTo>
                  <a:pt x="4808512" y="0"/>
                  <a:pt x="4876800" y="68288"/>
                  <a:pt x="4876800" y="152400"/>
                </a:cubicBezTo>
                <a:lnTo>
                  <a:pt x="4876800" y="6299200"/>
                </a:lnTo>
                <a:cubicBezTo>
                  <a:pt x="4876800" y="6383312"/>
                  <a:pt x="4808512" y="6451600"/>
                  <a:pt x="4724400" y="6451600"/>
                </a:cubicBezTo>
                <a:lnTo>
                  <a:pt x="152400" y="6451600"/>
                </a:lnTo>
                <a:cubicBezTo>
                  <a:pt x="68288" y="6451600"/>
                  <a:pt x="0" y="6383312"/>
                  <a:pt x="0" y="62992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597D5A"/>
          </a:solidFill>
        </p:spPr>
      </p:sp>
      <p:sp>
        <p:nvSpPr>
          <p:cNvPr id="3" name="Shape 16"/>
          <p:cNvSpPr/>
          <p:nvPr/>
        </p:nvSpPr>
        <p:spPr>
          <a:xfrm>
            <a:off x="9256395" y="1066800"/>
            <a:ext cx="190500" cy="254000"/>
          </a:xfrm>
          <a:custGeom>
            <a:avLst/>
            <a:gdLst/>
            <a:ahLst/>
            <a:cxnLst/>
            <a:rect l="l" t="t" r="r" b="b"/>
            <a:pathLst>
              <a:path w="190500" h="254000">
                <a:moveTo>
                  <a:pt x="145306" y="190500"/>
                </a:moveTo>
                <a:cubicBezTo>
                  <a:pt x="148927" y="179437"/>
                  <a:pt x="156170" y="169416"/>
                  <a:pt x="164356" y="160784"/>
                </a:cubicBezTo>
                <a:cubicBezTo>
                  <a:pt x="180578" y="143718"/>
                  <a:pt x="190500" y="120650"/>
                  <a:pt x="190500" y="95250"/>
                </a:cubicBezTo>
                <a:cubicBezTo>
                  <a:pt x="190500" y="42664"/>
                  <a:pt x="147836" y="0"/>
                  <a:pt x="95250" y="0"/>
                </a:cubicBezTo>
                <a:cubicBezTo>
                  <a:pt x="42664" y="0"/>
                  <a:pt x="0" y="42664"/>
                  <a:pt x="0" y="95250"/>
                </a:cubicBezTo>
                <a:cubicBezTo>
                  <a:pt x="0" y="120650"/>
                  <a:pt x="9922" y="143718"/>
                  <a:pt x="26144" y="160784"/>
                </a:cubicBezTo>
                <a:cubicBezTo>
                  <a:pt x="34330" y="169416"/>
                  <a:pt x="41622" y="179437"/>
                  <a:pt x="45194" y="190500"/>
                </a:cubicBezTo>
                <a:lnTo>
                  <a:pt x="145256" y="190500"/>
                </a:lnTo>
                <a:close/>
                <a:moveTo>
                  <a:pt x="142875" y="214313"/>
                </a:moveTo>
                <a:lnTo>
                  <a:pt x="47625" y="214313"/>
                </a:lnTo>
                <a:lnTo>
                  <a:pt x="47625" y="222250"/>
                </a:lnTo>
                <a:cubicBezTo>
                  <a:pt x="47625" y="244177"/>
                  <a:pt x="65385" y="261937"/>
                  <a:pt x="87313" y="261937"/>
                </a:cubicBezTo>
                <a:lnTo>
                  <a:pt x="103188" y="261937"/>
                </a:lnTo>
                <a:cubicBezTo>
                  <a:pt x="125115" y="261937"/>
                  <a:pt x="142875" y="244177"/>
                  <a:pt x="142875" y="222250"/>
                </a:cubicBezTo>
                <a:lnTo>
                  <a:pt x="142875" y="214313"/>
                </a:lnTo>
                <a:close/>
                <a:moveTo>
                  <a:pt x="91281" y="55563"/>
                </a:moveTo>
                <a:cubicBezTo>
                  <a:pt x="71537" y="55563"/>
                  <a:pt x="55563" y="71537"/>
                  <a:pt x="55563" y="91281"/>
                </a:cubicBezTo>
                <a:cubicBezTo>
                  <a:pt x="55563" y="97879"/>
                  <a:pt x="50254" y="103188"/>
                  <a:pt x="43656" y="103188"/>
                </a:cubicBezTo>
                <a:cubicBezTo>
                  <a:pt x="37058" y="103188"/>
                  <a:pt x="31750" y="97879"/>
                  <a:pt x="31750" y="91281"/>
                </a:cubicBezTo>
                <a:cubicBezTo>
                  <a:pt x="31750" y="58390"/>
                  <a:pt x="58390" y="31750"/>
                  <a:pt x="91281" y="31750"/>
                </a:cubicBezTo>
                <a:cubicBezTo>
                  <a:pt x="97879" y="31750"/>
                  <a:pt x="103188" y="37058"/>
                  <a:pt x="103188" y="43656"/>
                </a:cubicBezTo>
                <a:cubicBezTo>
                  <a:pt x="103188" y="50254"/>
                  <a:pt x="97879" y="55563"/>
                  <a:pt x="91281" y="55563"/>
                </a:cubicBezTo>
                <a:close/>
              </a:path>
            </a:pathLst>
          </a:custGeom>
          <a:solidFill>
            <a:srgbClr val="597D5A"/>
          </a:solidFill>
        </p:spPr>
      </p:sp>
      <p:sp>
        <p:nvSpPr>
          <p:cNvPr id="4" name="Text 17"/>
          <p:cNvSpPr/>
          <p:nvPr/>
        </p:nvSpPr>
        <p:spPr>
          <a:xfrm>
            <a:off x="9611995" y="1016000"/>
            <a:ext cx="3975100" cy="3556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依从性提升策略</a:t>
            </a:r>
            <a:endParaRPr lang="en-US" sz="1600" dirty="0"/>
          </a:p>
        </p:txBody>
      </p:sp>
      <p:sp>
        <p:nvSpPr>
          <p:cNvPr id="14" name="Text 18"/>
          <p:cNvSpPr/>
          <p:nvPr/>
        </p:nvSpPr>
        <p:spPr>
          <a:xfrm>
            <a:off x="9192895" y="15748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简化用药方案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9192895" y="19558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减少药物种类和用药次数，选择长效制剂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9192895" y="23622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用药教育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9192895" y="27432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详细解释用药的重要性和注意事项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9192895" y="31496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提醒工具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9192895" y="35306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使用智能药盒、手机APP等辅助工具</a:t>
            </a:r>
            <a:endParaRPr lang="en-US" sz="1600" dirty="0"/>
          </a:p>
        </p:txBody>
      </p:sp>
      <p:sp>
        <p:nvSpPr>
          <p:cNvPr id="15" name="Text 24"/>
          <p:cNvSpPr/>
          <p:nvPr/>
        </p:nvSpPr>
        <p:spPr>
          <a:xfrm>
            <a:off x="9192895" y="39370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家属支持</a:t>
            </a:r>
            <a:endParaRPr lang="en-US" sz="1600" dirty="0"/>
          </a:p>
        </p:txBody>
      </p:sp>
      <p:sp>
        <p:nvSpPr>
          <p:cNvPr id="16" name="Text 25"/>
          <p:cNvSpPr/>
          <p:nvPr/>
        </p:nvSpPr>
        <p:spPr>
          <a:xfrm>
            <a:off x="9192895" y="43180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家人参与用药管理，提供监督和关怀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9192895" y="47244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定期随访</a:t>
            </a:r>
            <a:endParaRPr lang="en-US" sz="1600" dirty="0"/>
          </a:p>
        </p:txBody>
      </p:sp>
      <p:sp>
        <p:nvSpPr>
          <p:cNvPr id="30" name="Text 27"/>
          <p:cNvSpPr/>
          <p:nvPr/>
        </p:nvSpPr>
        <p:spPr>
          <a:xfrm>
            <a:off x="9192895" y="51054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医护人员定期随访，了解用药情况</a:t>
            </a:r>
            <a:endParaRPr lang="en-US" sz="1600" dirty="0"/>
          </a:p>
        </p:txBody>
      </p:sp>
      <p:sp>
        <p:nvSpPr>
          <p:cNvPr id="31" name="Text 28"/>
          <p:cNvSpPr/>
          <p:nvPr/>
        </p:nvSpPr>
        <p:spPr>
          <a:xfrm>
            <a:off x="9192895" y="5511800"/>
            <a:ext cx="4368800" cy="3302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rgbClr val="C89F90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心理支持</a:t>
            </a:r>
            <a:endParaRPr lang="en-US" sz="1600" dirty="0"/>
          </a:p>
        </p:txBody>
      </p:sp>
      <p:sp>
        <p:nvSpPr>
          <p:cNvPr id="32" name="Text 29"/>
          <p:cNvSpPr/>
          <p:nvPr/>
        </p:nvSpPr>
        <p:spPr>
          <a:xfrm>
            <a:off x="9192895" y="5892800"/>
            <a:ext cx="4356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缓解焦虑情绪，提高治疗信心</a:t>
            </a:r>
            <a:endParaRPr lang="en-US" sz="1600" dirty="0"/>
          </a:p>
        </p:txBody>
      </p:sp>
      <p:sp>
        <p:nvSpPr>
          <p:cNvPr id="33" name="Shape 30"/>
          <p:cNvSpPr/>
          <p:nvPr/>
        </p:nvSpPr>
        <p:spPr>
          <a:xfrm>
            <a:off x="9192895" y="6299200"/>
            <a:ext cx="4267200" cy="558800"/>
          </a:xfrm>
          <a:custGeom>
            <a:avLst/>
            <a:gdLst/>
            <a:ahLst/>
            <a:cxnLst/>
            <a:rect l="l" t="t" r="r" b="b"/>
            <a:pathLst>
              <a:path w="4267200" h="558800">
                <a:moveTo>
                  <a:pt x="101601" y="0"/>
                </a:moveTo>
                <a:lnTo>
                  <a:pt x="4165599" y="0"/>
                </a:lnTo>
                <a:cubicBezTo>
                  <a:pt x="4221712" y="0"/>
                  <a:pt x="4267200" y="45488"/>
                  <a:pt x="4267200" y="101601"/>
                </a:cubicBezTo>
                <a:lnTo>
                  <a:pt x="4267200" y="457199"/>
                </a:lnTo>
                <a:cubicBezTo>
                  <a:pt x="4267200" y="513312"/>
                  <a:pt x="4221712" y="558800"/>
                  <a:pt x="41655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597D5A">
              <a:alpha val="20000"/>
            </a:srgbClr>
          </a:solidFill>
        </p:spPr>
      </p:sp>
      <p:sp>
        <p:nvSpPr>
          <p:cNvPr id="34" name="Shape 31"/>
          <p:cNvSpPr/>
          <p:nvPr/>
        </p:nvSpPr>
        <p:spPr>
          <a:xfrm>
            <a:off x="9370695" y="6489700"/>
            <a:ext cx="177800" cy="177800"/>
          </a:xfrm>
          <a:custGeom>
            <a:avLst/>
            <a:gdLst/>
            <a:ahLst/>
            <a:cxnLst/>
            <a:rect l="l" t="t" r="r" b="b"/>
            <a:pathLst>
              <a:path w="177800" h="177800">
                <a:moveTo>
                  <a:pt x="83691" y="30247"/>
                </a:moveTo>
                <a:lnTo>
                  <a:pt x="88900" y="37435"/>
                </a:lnTo>
                <a:lnTo>
                  <a:pt x="94109" y="30247"/>
                </a:lnTo>
                <a:cubicBezTo>
                  <a:pt x="102791" y="18231"/>
                  <a:pt x="116751" y="11112"/>
                  <a:pt x="131579" y="11112"/>
                </a:cubicBezTo>
                <a:cubicBezTo>
                  <a:pt x="157103" y="11112"/>
                  <a:pt x="177800" y="31810"/>
                  <a:pt x="177800" y="57334"/>
                </a:cubicBezTo>
                <a:lnTo>
                  <a:pt x="177800" y="58236"/>
                </a:lnTo>
                <a:cubicBezTo>
                  <a:pt x="177800" y="97200"/>
                  <a:pt x="129218" y="142448"/>
                  <a:pt x="103867" y="161791"/>
                </a:cubicBezTo>
                <a:cubicBezTo>
                  <a:pt x="99561" y="165055"/>
                  <a:pt x="94283" y="166688"/>
                  <a:pt x="88900" y="166688"/>
                </a:cubicBezTo>
                <a:cubicBezTo>
                  <a:pt x="83517" y="166688"/>
                  <a:pt x="78204" y="165090"/>
                  <a:pt x="73933" y="161791"/>
                </a:cubicBezTo>
                <a:cubicBezTo>
                  <a:pt x="48582" y="142448"/>
                  <a:pt x="0" y="97200"/>
                  <a:pt x="0" y="58236"/>
                </a:cubicBezTo>
                <a:lnTo>
                  <a:pt x="0" y="57334"/>
                </a:lnTo>
                <a:cubicBezTo>
                  <a:pt x="0" y="31810"/>
                  <a:pt x="20697" y="11112"/>
                  <a:pt x="46221" y="11112"/>
                </a:cubicBezTo>
                <a:cubicBezTo>
                  <a:pt x="61049" y="11112"/>
                  <a:pt x="75009" y="18231"/>
                  <a:pt x="83691" y="30247"/>
                </a:cubicBezTo>
                <a:close/>
              </a:path>
            </a:pathLst>
          </a:custGeom>
          <a:solidFill>
            <a:srgbClr val="597D5A"/>
          </a:solidFill>
        </p:spPr>
      </p:sp>
      <p:sp>
        <p:nvSpPr>
          <p:cNvPr id="35" name="Text 32"/>
          <p:cNvSpPr/>
          <p:nvPr/>
        </p:nvSpPr>
        <p:spPr>
          <a:xfrm>
            <a:off x="9675495" y="6451600"/>
            <a:ext cx="3721100" cy="254000"/>
          </a:xfrm>
          <a:prstGeom prst="rect">
            <a:avLst/>
          </a:prstGeom>
          <a:solidFill>
            <a:srgbClr val="597D5A"/>
          </a:solidFill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提高依从性是确保用药安全和疗效的关键</a:t>
            </a:r>
            <a:endParaRPr lang="en-US" sz="16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3"/>
          <p:cNvSpPr/>
          <p:nvPr/>
        </p:nvSpPr>
        <p:spPr>
          <a:xfrm>
            <a:off x="203200" y="1968500"/>
            <a:ext cx="3944620" cy="1416050"/>
          </a:xfrm>
          <a:custGeom>
            <a:avLst/>
            <a:gdLst/>
            <a:ahLst/>
            <a:cxnLst/>
            <a:rect l="l" t="t" r="r" b="b"/>
            <a:pathLst>
              <a:path w="7518400" h="1879600">
                <a:moveTo>
                  <a:pt x="101592" y="0"/>
                </a:moveTo>
                <a:lnTo>
                  <a:pt x="7416808" y="0"/>
                </a:lnTo>
                <a:cubicBezTo>
                  <a:pt x="7472916" y="0"/>
                  <a:pt x="7518400" y="45484"/>
                  <a:pt x="7518400" y="101592"/>
                </a:cubicBezTo>
                <a:lnTo>
                  <a:pt x="7518400" y="1778008"/>
                </a:lnTo>
                <a:cubicBezTo>
                  <a:pt x="7518400" y="1834116"/>
                  <a:pt x="7472916" y="1879600"/>
                  <a:pt x="7416808" y="1879600"/>
                </a:cubicBezTo>
                <a:lnTo>
                  <a:pt x="101592" y="1879600"/>
                </a:lnTo>
                <a:cubicBezTo>
                  <a:pt x="45484" y="1879600"/>
                  <a:pt x="0" y="1834116"/>
                  <a:pt x="0" y="1778008"/>
                </a:cubicBezTo>
                <a:lnTo>
                  <a:pt x="0" y="101592"/>
                </a:lnTo>
                <a:cubicBezTo>
                  <a:pt x="0" y="45522"/>
                  <a:pt x="45522" y="0"/>
                  <a:pt x="101592" y="0"/>
                </a:cubicBezTo>
                <a:close/>
              </a:path>
            </a:pathLst>
          </a:custGeom>
          <a:solidFill>
            <a:srgbClr val="CF712C"/>
          </a:solidFill>
        </p:spPr>
      </p:sp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案例分析：确保用药安全和疗效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648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文本框 2"/>
          <p:cNvSpPr txBox="1"/>
          <p:nvPr/>
        </p:nvSpPr>
        <p:spPr>
          <a:xfrm>
            <a:off x="223520" y="2033270"/>
            <a:ext cx="394271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通过以下四个方面的综合措施，可以有效降低老年人的药物不良反应风险，提高治疗效果，保障用药安全。</a:t>
            </a:r>
            <a:endParaRPr lang="en-US" altLang="en-US" sz="1400" dirty="0">
              <a:solidFill>
                <a:srgbClr val="FFFFFF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  <p:sp>
        <p:nvSpPr>
          <p:cNvPr id="8" name="Shape 4"/>
          <p:cNvSpPr/>
          <p:nvPr/>
        </p:nvSpPr>
        <p:spPr>
          <a:xfrm>
            <a:off x="151130" y="148590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27000" y="0"/>
                </a:moveTo>
                <a:cubicBezTo>
                  <a:pt x="129282" y="0"/>
                  <a:pt x="131564" y="496"/>
                  <a:pt x="133648" y="1439"/>
                </a:cubicBezTo>
                <a:lnTo>
                  <a:pt x="227112" y="41077"/>
                </a:lnTo>
                <a:cubicBezTo>
                  <a:pt x="238026" y="45690"/>
                  <a:pt x="246162" y="56455"/>
                  <a:pt x="246112" y="69453"/>
                </a:cubicBezTo>
                <a:cubicBezTo>
                  <a:pt x="245864" y="118666"/>
                  <a:pt x="225623" y="208707"/>
                  <a:pt x="140146" y="249634"/>
                </a:cubicBezTo>
                <a:cubicBezTo>
                  <a:pt x="131862" y="253603"/>
                  <a:pt x="122238" y="253603"/>
                  <a:pt x="113953" y="249634"/>
                </a:cubicBezTo>
                <a:cubicBezTo>
                  <a:pt x="28426" y="208707"/>
                  <a:pt x="8235" y="118666"/>
                  <a:pt x="7987" y="69453"/>
                </a:cubicBezTo>
                <a:cubicBezTo>
                  <a:pt x="7937" y="56455"/>
                  <a:pt x="16073" y="45690"/>
                  <a:pt x="26987" y="41077"/>
                </a:cubicBezTo>
                <a:lnTo>
                  <a:pt x="120402" y="1439"/>
                </a:lnTo>
                <a:cubicBezTo>
                  <a:pt x="122486" y="496"/>
                  <a:pt x="124718" y="0"/>
                  <a:pt x="127000" y="0"/>
                </a:cubicBezTo>
                <a:close/>
                <a:moveTo>
                  <a:pt x="127000" y="33139"/>
                </a:moveTo>
                <a:lnTo>
                  <a:pt x="127000" y="220712"/>
                </a:lnTo>
                <a:cubicBezTo>
                  <a:pt x="195461" y="187573"/>
                  <a:pt x="213866" y="114151"/>
                  <a:pt x="214313" y="70197"/>
                </a:cubicBezTo>
                <a:lnTo>
                  <a:pt x="127000" y="33189"/>
                </a:lnTo>
                <a:lnTo>
                  <a:pt x="127000" y="33189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9" name="Text 5"/>
          <p:cNvSpPr/>
          <p:nvPr/>
        </p:nvSpPr>
        <p:spPr>
          <a:xfrm>
            <a:off x="538480" y="1435100"/>
            <a:ext cx="14541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400" b="1" dirty="0">
                <a:solidFill>
                  <a:schemeClr val="tx1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确保用药安全和疗效的综合措施</a:t>
            </a:r>
            <a:endParaRPr lang="en-US" sz="2400" b="1" dirty="0">
              <a:solidFill>
                <a:schemeClr val="tx1"/>
              </a:solidFill>
              <a:latin typeface="Noto Sans SC" panose="020B0200000000000000" pitchFamily="34" charset="-122"/>
              <a:ea typeface="Noto Sans SC" panose="020B0200000000000000" pitchFamily="34" charset="-122"/>
              <a:cs typeface="Noto Sans SC" panose="020B0200000000000000" pitchFamily="34" charset="-12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620000" y="1041400"/>
            <a:ext cx="7569200" cy="1270000"/>
            <a:chOff x="840" y="5480"/>
            <a:chExt cx="11920" cy="2000"/>
          </a:xfrm>
        </p:grpSpPr>
        <p:sp>
          <p:nvSpPr>
            <p:cNvPr id="10" name="Shape 7"/>
            <p:cNvSpPr/>
            <p:nvPr/>
          </p:nvSpPr>
          <p:spPr>
            <a:xfrm>
              <a:off x="840" y="5480"/>
              <a:ext cx="80" cy="2000"/>
            </a:xfrm>
            <a:custGeom>
              <a:avLst/>
              <a:gdLst/>
              <a:ahLst/>
              <a:cxnLst/>
              <a:rect l="l" t="t" r="r" b="b"/>
              <a:pathLst>
                <a:path w="50800" h="1270000">
                  <a:moveTo>
                    <a:pt x="0" y="0"/>
                  </a:moveTo>
                  <a:lnTo>
                    <a:pt x="50800" y="0"/>
                  </a:lnTo>
                  <a:lnTo>
                    <a:pt x="50800" y="1270000"/>
                  </a:lnTo>
                  <a:lnTo>
                    <a:pt x="0" y="127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11" name="Shape 8"/>
            <p:cNvSpPr/>
            <p:nvPr/>
          </p:nvSpPr>
          <p:spPr>
            <a:xfrm>
              <a:off x="1360" y="548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12" name="Text 9"/>
            <p:cNvSpPr/>
            <p:nvPr/>
          </p:nvSpPr>
          <p:spPr>
            <a:xfrm>
              <a:off x="1280" y="548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dirty="0"/>
            </a:p>
          </p:txBody>
        </p:sp>
        <p:sp>
          <p:nvSpPr>
            <p:cNvPr id="13" name="Text 10"/>
            <p:cNvSpPr/>
            <p:nvPr/>
          </p:nvSpPr>
          <p:spPr>
            <a:xfrm>
              <a:off x="2400" y="560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减少不必要的药物种类</a:t>
              </a:r>
              <a:endParaRPr lang="en-US" sz="1600" dirty="0"/>
            </a:p>
          </p:txBody>
        </p:sp>
        <p:sp>
          <p:nvSpPr>
            <p:cNvPr id="18" name="Text 11"/>
            <p:cNvSpPr/>
            <p:nvPr/>
          </p:nvSpPr>
          <p:spPr>
            <a:xfrm>
              <a:off x="1360" y="6440"/>
              <a:ext cx="1140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通过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药物重整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，停用疗效不确切、重复或作用相似的药物，降低药物相互作用风险。定期审查用药方案，确保每种药物都有明确的适应证。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620000" y="2413000"/>
            <a:ext cx="7569200" cy="1270000"/>
            <a:chOff x="13040" y="5480"/>
            <a:chExt cx="11920" cy="2000"/>
          </a:xfrm>
        </p:grpSpPr>
        <p:sp>
          <p:nvSpPr>
            <p:cNvPr id="20" name="Shape 12"/>
            <p:cNvSpPr/>
            <p:nvPr/>
          </p:nvSpPr>
          <p:spPr>
            <a:xfrm>
              <a:off x="13040" y="5480"/>
              <a:ext cx="80" cy="2000"/>
            </a:xfrm>
            <a:custGeom>
              <a:avLst/>
              <a:gdLst/>
              <a:ahLst/>
              <a:cxnLst/>
              <a:rect l="l" t="t" r="r" b="b"/>
              <a:pathLst>
                <a:path w="50800" h="1270000">
                  <a:moveTo>
                    <a:pt x="0" y="0"/>
                  </a:moveTo>
                  <a:lnTo>
                    <a:pt x="50800" y="0"/>
                  </a:lnTo>
                  <a:lnTo>
                    <a:pt x="50800" y="1270000"/>
                  </a:lnTo>
                  <a:lnTo>
                    <a:pt x="0" y="127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26" name="Shape 13"/>
            <p:cNvSpPr/>
            <p:nvPr/>
          </p:nvSpPr>
          <p:spPr>
            <a:xfrm>
              <a:off x="13560" y="548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A3A899"/>
            </a:solidFill>
          </p:spPr>
        </p:sp>
        <p:sp>
          <p:nvSpPr>
            <p:cNvPr id="27" name="Text 14"/>
            <p:cNvSpPr/>
            <p:nvPr/>
          </p:nvSpPr>
          <p:spPr>
            <a:xfrm>
              <a:off x="13480" y="548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2</a:t>
              </a:r>
              <a:endParaRPr lang="en-US" sz="1600" dirty="0"/>
            </a:p>
          </p:txBody>
        </p:sp>
        <p:sp>
          <p:nvSpPr>
            <p:cNvPr id="28" name="Text 15"/>
            <p:cNvSpPr/>
            <p:nvPr/>
          </p:nvSpPr>
          <p:spPr>
            <a:xfrm>
              <a:off x="14600" y="5600"/>
              <a:ext cx="234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监测药物剂量</a:t>
              </a:r>
              <a:endParaRPr lang="en-US" sz="1600" dirty="0"/>
            </a:p>
          </p:txBody>
        </p:sp>
        <p:sp>
          <p:nvSpPr>
            <p:cNvPr id="29" name="Text 16"/>
            <p:cNvSpPr/>
            <p:nvPr/>
          </p:nvSpPr>
          <p:spPr>
            <a:xfrm>
              <a:off x="13560" y="6440"/>
              <a:ext cx="1140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定期监测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血糖、血压、肝肾功能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等指标，根据监测结果及时调整药物剂量，避免药物在体内过量积聚，减少不良反应的发生。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20000" y="3784600"/>
            <a:ext cx="7569200" cy="1270000"/>
            <a:chOff x="12000" y="5960"/>
            <a:chExt cx="11920" cy="2000"/>
          </a:xfrm>
        </p:grpSpPr>
        <p:sp>
          <p:nvSpPr>
            <p:cNvPr id="32" name="Shape 17"/>
            <p:cNvSpPr/>
            <p:nvPr/>
          </p:nvSpPr>
          <p:spPr>
            <a:xfrm>
              <a:off x="12000" y="5960"/>
              <a:ext cx="80" cy="2000"/>
            </a:xfrm>
            <a:custGeom>
              <a:avLst/>
              <a:gdLst/>
              <a:ahLst/>
              <a:cxnLst/>
              <a:rect l="l" t="t" r="r" b="b"/>
              <a:pathLst>
                <a:path w="50800" h="1270000">
                  <a:moveTo>
                    <a:pt x="0" y="0"/>
                  </a:moveTo>
                  <a:lnTo>
                    <a:pt x="50800" y="0"/>
                  </a:lnTo>
                  <a:lnTo>
                    <a:pt x="50800" y="1270000"/>
                  </a:lnTo>
                  <a:lnTo>
                    <a:pt x="0" y="127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3" name="Shape 18"/>
            <p:cNvSpPr/>
            <p:nvPr/>
          </p:nvSpPr>
          <p:spPr>
            <a:xfrm>
              <a:off x="12520" y="596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C89F90"/>
            </a:solidFill>
          </p:spPr>
        </p:sp>
        <p:sp>
          <p:nvSpPr>
            <p:cNvPr id="34" name="Text 19"/>
            <p:cNvSpPr/>
            <p:nvPr/>
          </p:nvSpPr>
          <p:spPr>
            <a:xfrm>
              <a:off x="12440" y="596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3</a:t>
              </a:r>
              <a:endParaRPr lang="en-US" sz="1600" dirty="0"/>
            </a:p>
          </p:txBody>
        </p:sp>
        <p:sp>
          <p:nvSpPr>
            <p:cNvPr id="35" name="Text 20"/>
            <p:cNvSpPr/>
            <p:nvPr/>
          </p:nvSpPr>
          <p:spPr>
            <a:xfrm>
              <a:off x="13560" y="6080"/>
              <a:ext cx="270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改善用药依从性</a:t>
              </a:r>
              <a:endParaRPr lang="en-US" sz="1600" dirty="0"/>
            </a:p>
          </p:txBody>
        </p:sp>
        <p:sp>
          <p:nvSpPr>
            <p:cNvPr id="36" name="Text 21"/>
            <p:cNvSpPr/>
            <p:nvPr/>
          </p:nvSpPr>
          <p:spPr>
            <a:xfrm>
              <a:off x="12520" y="6920"/>
              <a:ext cx="1140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使用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智能药盒、用药提醒工具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，简化用药方案，加强用药教育，提供家属监督和支持，确保老年人按时、按量服药，提高治疗效果。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620000" y="5156200"/>
            <a:ext cx="7569200" cy="1270000"/>
            <a:chOff x="12000" y="8120"/>
            <a:chExt cx="11920" cy="2000"/>
          </a:xfrm>
        </p:grpSpPr>
        <p:sp>
          <p:nvSpPr>
            <p:cNvPr id="38" name="Shape 22"/>
            <p:cNvSpPr/>
            <p:nvPr/>
          </p:nvSpPr>
          <p:spPr>
            <a:xfrm>
              <a:off x="12000" y="8120"/>
              <a:ext cx="80" cy="2000"/>
            </a:xfrm>
            <a:custGeom>
              <a:avLst/>
              <a:gdLst/>
              <a:ahLst/>
              <a:cxnLst/>
              <a:rect l="l" t="t" r="r" b="b"/>
              <a:pathLst>
                <a:path w="50800" h="1270000">
                  <a:moveTo>
                    <a:pt x="0" y="0"/>
                  </a:moveTo>
                  <a:lnTo>
                    <a:pt x="50800" y="0"/>
                  </a:lnTo>
                  <a:lnTo>
                    <a:pt x="50800" y="1270000"/>
                  </a:lnTo>
                  <a:lnTo>
                    <a:pt x="0" y="127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39" name="Shape 23"/>
            <p:cNvSpPr/>
            <p:nvPr/>
          </p:nvSpPr>
          <p:spPr>
            <a:xfrm>
              <a:off x="12520" y="812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4A5D5A"/>
            </a:solidFill>
          </p:spPr>
        </p:sp>
        <p:sp>
          <p:nvSpPr>
            <p:cNvPr id="40" name="Text 24"/>
            <p:cNvSpPr/>
            <p:nvPr/>
          </p:nvSpPr>
          <p:spPr>
            <a:xfrm>
              <a:off x="12440" y="812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FFFFFF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4</a:t>
              </a:r>
              <a:endParaRPr lang="en-US" sz="1600" dirty="0"/>
            </a:p>
          </p:txBody>
        </p:sp>
        <p:sp>
          <p:nvSpPr>
            <p:cNvPr id="41" name="Text 25"/>
            <p:cNvSpPr/>
            <p:nvPr/>
          </p:nvSpPr>
          <p:spPr>
            <a:xfrm>
              <a:off x="13560" y="8240"/>
              <a:ext cx="342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rgbClr val="4A5D5A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获取家庭和社区支持</a:t>
              </a:r>
              <a:endParaRPr lang="en-US" sz="1600" dirty="0"/>
            </a:p>
          </p:txBody>
        </p:sp>
        <p:sp>
          <p:nvSpPr>
            <p:cNvPr id="42" name="Text 26"/>
            <p:cNvSpPr/>
            <p:nvPr/>
          </p:nvSpPr>
          <p:spPr>
            <a:xfrm>
              <a:off x="12520" y="9080"/>
              <a:ext cx="1140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发挥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家庭成员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的监督和支持作用，建立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社区健康档案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，定期随访，提供持续的用药指导，形成全方位的用药支持网络。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7670800" y="7747000"/>
            <a:ext cx="8128000" cy="779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40000"/>
              </a:lnSpc>
            </a:pPr>
            <a:r>
              <a:rPr lang="en-US" sz="1600" b="1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综合效果：</a:t>
            </a:r>
            <a:r>
              <a:rPr lang="en-US" sz="1600" dirty="0">
                <a:solidFill>
                  <a:srgbClr val="3D3D3D"/>
                </a:solidFill>
                <a:latin typeface="MiSans" pitchFamily="34" charset="-122"/>
                <a:ea typeface="MiSans" pitchFamily="34" charset="-122"/>
                <a:cs typeface="MiSans" pitchFamily="34" charset="-120"/>
                <a:sym typeface="+mn-ea"/>
              </a:rPr>
              <a:t>通过以上措施的综合实施，可以有效降低老年人的药物不良反应风险，提高治疗效果，保障用药安全，最终提升老年人的生活质量和健康水平</a:t>
            </a:r>
            <a:endParaRPr lang="en-US" altLang="en-US" sz="1600" dirty="0">
              <a:solidFill>
                <a:srgbClr val="3D3D3D"/>
              </a:solidFill>
              <a:latin typeface="MiSans" pitchFamily="34" charset="-122"/>
              <a:ea typeface="MiSans" pitchFamily="34" charset="-122"/>
              <a:cs typeface="MiSans" pitchFamily="34" charset="-120"/>
              <a:sym typeface="+mn-e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课后练习与思考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32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6" name="Shape 3"/>
          <p:cNvSpPr/>
          <p:nvPr/>
        </p:nvSpPr>
        <p:spPr>
          <a:xfrm>
            <a:off x="7543065" y="1410166"/>
            <a:ext cx="50367" cy="856242"/>
          </a:xfrm>
          <a:custGeom>
            <a:avLst/>
            <a:gdLst/>
            <a:ahLst/>
            <a:cxnLst/>
            <a:rect l="l" t="t" r="r" b="b"/>
            <a:pathLst>
              <a:path w="50367" h="856242">
                <a:moveTo>
                  <a:pt x="0" y="0"/>
                </a:moveTo>
                <a:lnTo>
                  <a:pt x="50367" y="0"/>
                </a:lnTo>
                <a:lnTo>
                  <a:pt x="50367" y="856242"/>
                </a:lnTo>
                <a:lnTo>
                  <a:pt x="0" y="856242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7" name="Shape 4"/>
          <p:cNvSpPr/>
          <p:nvPr/>
        </p:nvSpPr>
        <p:spPr>
          <a:xfrm>
            <a:off x="7870452" y="1410166"/>
            <a:ext cx="503672" cy="503672"/>
          </a:xfrm>
          <a:custGeom>
            <a:avLst/>
            <a:gdLst/>
            <a:ahLst/>
            <a:cxnLst/>
            <a:rect l="l" t="t" r="r" b="b"/>
            <a:pathLst>
              <a:path w="503672" h="503672">
                <a:moveTo>
                  <a:pt x="251836" y="0"/>
                </a:moveTo>
                <a:lnTo>
                  <a:pt x="251836" y="0"/>
                </a:lnTo>
                <a:cubicBezTo>
                  <a:pt x="390921" y="0"/>
                  <a:pt x="503672" y="112751"/>
                  <a:pt x="503672" y="251836"/>
                </a:cubicBezTo>
                <a:lnTo>
                  <a:pt x="503672" y="251836"/>
                </a:lnTo>
                <a:cubicBezTo>
                  <a:pt x="503672" y="390921"/>
                  <a:pt x="390921" y="503672"/>
                  <a:pt x="251836" y="503672"/>
                </a:cubicBezTo>
                <a:lnTo>
                  <a:pt x="251836" y="503672"/>
                </a:lnTo>
                <a:cubicBezTo>
                  <a:pt x="112751" y="503672"/>
                  <a:pt x="0" y="390921"/>
                  <a:pt x="0" y="251836"/>
                </a:cubicBezTo>
                <a:lnTo>
                  <a:pt x="0" y="251836"/>
                </a:lnTo>
                <a:cubicBezTo>
                  <a:pt x="0" y="112751"/>
                  <a:pt x="112751" y="0"/>
                  <a:pt x="251836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14" name="Text 5"/>
          <p:cNvSpPr/>
          <p:nvPr/>
        </p:nvSpPr>
        <p:spPr>
          <a:xfrm>
            <a:off x="7820085" y="1410166"/>
            <a:ext cx="604406" cy="503672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585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1</a:t>
            </a:r>
            <a:endParaRPr lang="en-US" sz="1600" dirty="0"/>
          </a:p>
        </p:txBody>
      </p:sp>
      <p:sp>
        <p:nvSpPr>
          <p:cNvPr id="15" name="Text 6"/>
          <p:cNvSpPr/>
          <p:nvPr/>
        </p:nvSpPr>
        <p:spPr>
          <a:xfrm>
            <a:off x="8525225" y="1485717"/>
            <a:ext cx="3966414" cy="3525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85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简述老年人生理变化对药物反应的影响</a:t>
            </a:r>
            <a:endParaRPr lang="en-US" sz="1600" dirty="0"/>
          </a:p>
        </p:txBody>
      </p:sp>
      <p:sp>
        <p:nvSpPr>
          <p:cNvPr id="16" name="Text 7"/>
          <p:cNvSpPr/>
          <p:nvPr/>
        </p:nvSpPr>
        <p:spPr>
          <a:xfrm>
            <a:off x="7870452" y="2014572"/>
            <a:ext cx="14984229" cy="251836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90" dirty="0">
                <a:solidFill>
                  <a:schemeClr val="tx1">
                    <a:alpha val="7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思考要点：肝脏功能下降、肾脏功能减退、药物分布容积变化、血清白蛋白水平降低等方面</a:t>
            </a:r>
            <a:endParaRPr lang="en-US" sz="1390" dirty="0">
              <a:solidFill>
                <a:schemeClr val="tx1">
                  <a:alpha val="7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17" name="Shape 8"/>
          <p:cNvSpPr/>
          <p:nvPr/>
        </p:nvSpPr>
        <p:spPr>
          <a:xfrm>
            <a:off x="7543065" y="2467877"/>
            <a:ext cx="50367" cy="856242"/>
          </a:xfrm>
          <a:custGeom>
            <a:avLst/>
            <a:gdLst/>
            <a:ahLst/>
            <a:cxnLst/>
            <a:rect l="l" t="t" r="r" b="b"/>
            <a:pathLst>
              <a:path w="50367" h="856242">
                <a:moveTo>
                  <a:pt x="0" y="0"/>
                </a:moveTo>
                <a:lnTo>
                  <a:pt x="50367" y="0"/>
                </a:lnTo>
                <a:lnTo>
                  <a:pt x="50367" y="856242"/>
                </a:lnTo>
                <a:lnTo>
                  <a:pt x="0" y="856242"/>
                </a:lnTo>
                <a:lnTo>
                  <a:pt x="0" y="0"/>
                </a:lnTo>
                <a:close/>
              </a:path>
            </a:pathLst>
          </a:custGeom>
          <a:solidFill>
            <a:srgbClr val="A3A899"/>
          </a:solidFill>
        </p:spPr>
      </p:sp>
      <p:sp>
        <p:nvSpPr>
          <p:cNvPr id="21" name="Shape 9"/>
          <p:cNvSpPr/>
          <p:nvPr/>
        </p:nvSpPr>
        <p:spPr>
          <a:xfrm>
            <a:off x="7870452" y="2467877"/>
            <a:ext cx="503672" cy="503672"/>
          </a:xfrm>
          <a:custGeom>
            <a:avLst/>
            <a:gdLst/>
            <a:ahLst/>
            <a:cxnLst/>
            <a:rect l="l" t="t" r="r" b="b"/>
            <a:pathLst>
              <a:path w="503672" h="503672">
                <a:moveTo>
                  <a:pt x="251836" y="0"/>
                </a:moveTo>
                <a:lnTo>
                  <a:pt x="251836" y="0"/>
                </a:lnTo>
                <a:cubicBezTo>
                  <a:pt x="390921" y="0"/>
                  <a:pt x="503672" y="112751"/>
                  <a:pt x="503672" y="251836"/>
                </a:cubicBezTo>
                <a:lnTo>
                  <a:pt x="503672" y="251836"/>
                </a:lnTo>
                <a:cubicBezTo>
                  <a:pt x="503672" y="390921"/>
                  <a:pt x="390921" y="503672"/>
                  <a:pt x="251836" y="503672"/>
                </a:cubicBezTo>
                <a:lnTo>
                  <a:pt x="251836" y="503672"/>
                </a:lnTo>
                <a:cubicBezTo>
                  <a:pt x="112751" y="503672"/>
                  <a:pt x="0" y="390921"/>
                  <a:pt x="0" y="251836"/>
                </a:cubicBezTo>
                <a:lnTo>
                  <a:pt x="0" y="251836"/>
                </a:lnTo>
                <a:cubicBezTo>
                  <a:pt x="0" y="112751"/>
                  <a:pt x="112751" y="0"/>
                  <a:pt x="251836" y="0"/>
                </a:cubicBezTo>
                <a:close/>
              </a:path>
            </a:pathLst>
          </a:custGeom>
          <a:solidFill>
            <a:srgbClr val="A3A899"/>
          </a:solidFill>
        </p:spPr>
      </p:sp>
      <p:sp>
        <p:nvSpPr>
          <p:cNvPr id="22" name="Text 10"/>
          <p:cNvSpPr/>
          <p:nvPr/>
        </p:nvSpPr>
        <p:spPr>
          <a:xfrm>
            <a:off x="7820085" y="2467877"/>
            <a:ext cx="604406" cy="503672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585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2</a:t>
            </a:r>
            <a:endParaRPr lang="en-US" sz="1600" dirty="0"/>
          </a:p>
        </p:txBody>
      </p:sp>
      <p:sp>
        <p:nvSpPr>
          <p:cNvPr id="23" name="Text 11"/>
          <p:cNvSpPr/>
          <p:nvPr/>
        </p:nvSpPr>
        <p:spPr>
          <a:xfrm>
            <a:off x="8525225" y="2543427"/>
            <a:ext cx="4193066" cy="3525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85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简述老年人心理状态对服药依从性的作用</a:t>
            </a:r>
            <a:endParaRPr lang="en-US" sz="1600" dirty="0"/>
          </a:p>
        </p:txBody>
      </p:sp>
      <p:sp>
        <p:nvSpPr>
          <p:cNvPr id="24" name="Text 12"/>
          <p:cNvSpPr/>
          <p:nvPr/>
        </p:nvSpPr>
        <p:spPr>
          <a:xfrm>
            <a:off x="7870452" y="3072282"/>
            <a:ext cx="14984229" cy="251836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90" dirty="0">
                <a:solidFill>
                  <a:schemeClr val="tx1">
                    <a:alpha val="7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思考要点：认知功能减退、情绪状态、自我效能感、服药态度、社会支持等因素</a:t>
            </a:r>
            <a:endParaRPr lang="en-US" sz="1390" dirty="0">
              <a:solidFill>
                <a:schemeClr val="tx1">
                  <a:alpha val="7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25" name="Shape 13"/>
          <p:cNvSpPr/>
          <p:nvPr/>
        </p:nvSpPr>
        <p:spPr>
          <a:xfrm>
            <a:off x="7543065" y="3525587"/>
            <a:ext cx="50367" cy="856242"/>
          </a:xfrm>
          <a:custGeom>
            <a:avLst/>
            <a:gdLst/>
            <a:ahLst/>
            <a:cxnLst/>
            <a:rect l="l" t="t" r="r" b="b"/>
            <a:pathLst>
              <a:path w="50367" h="856242">
                <a:moveTo>
                  <a:pt x="0" y="0"/>
                </a:moveTo>
                <a:lnTo>
                  <a:pt x="50367" y="0"/>
                </a:lnTo>
                <a:lnTo>
                  <a:pt x="50367" y="856242"/>
                </a:lnTo>
                <a:lnTo>
                  <a:pt x="0" y="856242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1" name="Shape 14"/>
          <p:cNvSpPr/>
          <p:nvPr/>
        </p:nvSpPr>
        <p:spPr>
          <a:xfrm>
            <a:off x="7870452" y="3525587"/>
            <a:ext cx="503672" cy="503672"/>
          </a:xfrm>
          <a:custGeom>
            <a:avLst/>
            <a:gdLst/>
            <a:ahLst/>
            <a:cxnLst/>
            <a:rect l="l" t="t" r="r" b="b"/>
            <a:pathLst>
              <a:path w="503672" h="503672">
                <a:moveTo>
                  <a:pt x="251836" y="0"/>
                </a:moveTo>
                <a:lnTo>
                  <a:pt x="251836" y="0"/>
                </a:lnTo>
                <a:cubicBezTo>
                  <a:pt x="390921" y="0"/>
                  <a:pt x="503672" y="112751"/>
                  <a:pt x="503672" y="251836"/>
                </a:cubicBezTo>
                <a:lnTo>
                  <a:pt x="503672" y="251836"/>
                </a:lnTo>
                <a:cubicBezTo>
                  <a:pt x="503672" y="390921"/>
                  <a:pt x="390921" y="503672"/>
                  <a:pt x="251836" y="503672"/>
                </a:cubicBezTo>
                <a:lnTo>
                  <a:pt x="251836" y="503672"/>
                </a:lnTo>
                <a:cubicBezTo>
                  <a:pt x="112751" y="503672"/>
                  <a:pt x="0" y="390921"/>
                  <a:pt x="0" y="251836"/>
                </a:cubicBezTo>
                <a:lnTo>
                  <a:pt x="0" y="251836"/>
                </a:lnTo>
                <a:cubicBezTo>
                  <a:pt x="0" y="112751"/>
                  <a:pt x="112751" y="0"/>
                  <a:pt x="251836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45" name="Text 15"/>
          <p:cNvSpPr/>
          <p:nvPr/>
        </p:nvSpPr>
        <p:spPr>
          <a:xfrm>
            <a:off x="7820085" y="3525587"/>
            <a:ext cx="604406" cy="503672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585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3</a:t>
            </a:r>
            <a:endParaRPr lang="en-US" sz="1600" dirty="0"/>
          </a:p>
        </p:txBody>
      </p:sp>
      <p:sp>
        <p:nvSpPr>
          <p:cNvPr id="46" name="Text 16"/>
          <p:cNvSpPr/>
          <p:nvPr/>
        </p:nvSpPr>
        <p:spPr>
          <a:xfrm>
            <a:off x="8525225" y="3601138"/>
            <a:ext cx="3286457" cy="3525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85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简述老年人用药评估的基本流程</a:t>
            </a:r>
            <a:endParaRPr lang="en-US" sz="1600" dirty="0"/>
          </a:p>
        </p:txBody>
      </p:sp>
      <p:sp>
        <p:nvSpPr>
          <p:cNvPr id="47" name="Text 17"/>
          <p:cNvSpPr/>
          <p:nvPr/>
        </p:nvSpPr>
        <p:spPr>
          <a:xfrm>
            <a:off x="7870452" y="4129993"/>
            <a:ext cx="14984229" cy="251836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90" dirty="0">
                <a:solidFill>
                  <a:schemeClr val="tx1">
                    <a:alpha val="7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思考要点：用药史评估、药物相互作用评估、药物副作用评估、药物适应性评估、药物经济评估</a:t>
            </a:r>
            <a:endParaRPr lang="en-US" sz="1390" dirty="0">
              <a:solidFill>
                <a:schemeClr val="tx1">
                  <a:alpha val="7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  <p:sp>
        <p:nvSpPr>
          <p:cNvPr id="48" name="Shape 18"/>
          <p:cNvSpPr/>
          <p:nvPr/>
        </p:nvSpPr>
        <p:spPr>
          <a:xfrm>
            <a:off x="7543065" y="4583297"/>
            <a:ext cx="50367" cy="856242"/>
          </a:xfrm>
          <a:custGeom>
            <a:avLst/>
            <a:gdLst/>
            <a:ahLst/>
            <a:cxnLst/>
            <a:rect l="l" t="t" r="r" b="b"/>
            <a:pathLst>
              <a:path w="50367" h="856242">
                <a:moveTo>
                  <a:pt x="0" y="0"/>
                </a:moveTo>
                <a:lnTo>
                  <a:pt x="50367" y="0"/>
                </a:lnTo>
                <a:lnTo>
                  <a:pt x="50367" y="856242"/>
                </a:lnTo>
                <a:lnTo>
                  <a:pt x="0" y="856242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49" name="Shape 19"/>
          <p:cNvSpPr/>
          <p:nvPr/>
        </p:nvSpPr>
        <p:spPr>
          <a:xfrm>
            <a:off x="7870452" y="4583297"/>
            <a:ext cx="503672" cy="503672"/>
          </a:xfrm>
          <a:custGeom>
            <a:avLst/>
            <a:gdLst/>
            <a:ahLst/>
            <a:cxnLst/>
            <a:rect l="l" t="t" r="r" b="b"/>
            <a:pathLst>
              <a:path w="503672" h="503672">
                <a:moveTo>
                  <a:pt x="251836" y="0"/>
                </a:moveTo>
                <a:lnTo>
                  <a:pt x="251836" y="0"/>
                </a:lnTo>
                <a:cubicBezTo>
                  <a:pt x="390921" y="0"/>
                  <a:pt x="503672" y="112751"/>
                  <a:pt x="503672" y="251836"/>
                </a:cubicBezTo>
                <a:lnTo>
                  <a:pt x="503672" y="251836"/>
                </a:lnTo>
                <a:cubicBezTo>
                  <a:pt x="503672" y="390921"/>
                  <a:pt x="390921" y="503672"/>
                  <a:pt x="251836" y="503672"/>
                </a:cubicBezTo>
                <a:lnTo>
                  <a:pt x="251836" y="503672"/>
                </a:lnTo>
                <a:cubicBezTo>
                  <a:pt x="112751" y="503672"/>
                  <a:pt x="0" y="390921"/>
                  <a:pt x="0" y="251836"/>
                </a:cubicBezTo>
                <a:lnTo>
                  <a:pt x="0" y="251836"/>
                </a:lnTo>
                <a:cubicBezTo>
                  <a:pt x="0" y="112751"/>
                  <a:pt x="112751" y="0"/>
                  <a:pt x="251836" y="0"/>
                </a:cubicBezTo>
                <a:close/>
              </a:path>
            </a:pathLst>
          </a:custGeom>
          <a:solidFill>
            <a:srgbClr val="4A5D5A"/>
          </a:solidFill>
        </p:spPr>
      </p:sp>
      <p:sp>
        <p:nvSpPr>
          <p:cNvPr id="50" name="Text 20"/>
          <p:cNvSpPr/>
          <p:nvPr/>
        </p:nvSpPr>
        <p:spPr>
          <a:xfrm>
            <a:off x="7820085" y="4583297"/>
            <a:ext cx="604406" cy="503672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585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4</a:t>
            </a:r>
            <a:endParaRPr lang="en-US" sz="1600" dirty="0"/>
          </a:p>
        </p:txBody>
      </p:sp>
      <p:sp>
        <p:nvSpPr>
          <p:cNvPr id="52" name="Text 21"/>
          <p:cNvSpPr/>
          <p:nvPr/>
        </p:nvSpPr>
        <p:spPr>
          <a:xfrm>
            <a:off x="8525225" y="4658848"/>
            <a:ext cx="3286457" cy="3525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785" b="1" dirty="0">
                <a:solidFill>
                  <a:srgbClr val="4A5D5A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简述老年人用药指导的基本原则</a:t>
            </a:r>
            <a:endParaRPr lang="en-US" sz="1600" dirty="0"/>
          </a:p>
        </p:txBody>
      </p:sp>
      <p:sp>
        <p:nvSpPr>
          <p:cNvPr id="53" name="Text 22"/>
          <p:cNvSpPr/>
          <p:nvPr/>
        </p:nvSpPr>
        <p:spPr>
          <a:xfrm>
            <a:off x="7870452" y="5187703"/>
            <a:ext cx="14984229" cy="251836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90" dirty="0">
                <a:solidFill>
                  <a:schemeClr val="tx1">
                    <a:alpha val="7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思考要点：受益原则、药物使用原则、小剂量原则、择时原则、暂停用药原则、及时停药原则</a:t>
            </a:r>
            <a:endParaRPr lang="en-US" sz="1390" dirty="0">
              <a:solidFill>
                <a:schemeClr val="tx1">
                  <a:alpha val="70000"/>
                </a:schemeClr>
              </a:solidFill>
              <a:latin typeface="MiSans" pitchFamily="34" charset="-122"/>
              <a:ea typeface="MiSans" pitchFamily="34" charset="-122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1"/>
          <p:cNvSpPr/>
          <p:nvPr/>
        </p:nvSpPr>
        <p:spPr>
          <a:xfrm>
            <a:off x="203200" y="533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课后练习与思考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203200" y="1257300"/>
            <a:ext cx="3240000" cy="508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1" name="Shape 20"/>
          <p:cNvSpPr/>
          <p:nvPr/>
        </p:nvSpPr>
        <p:spPr>
          <a:xfrm>
            <a:off x="3188970" y="7985760"/>
            <a:ext cx="254000" cy="254000"/>
          </a:xfrm>
          <a:custGeom>
            <a:avLst/>
            <a:gdLst/>
            <a:ahLst/>
            <a:cxnLst/>
            <a:rect l="l" t="t" r="r" b="b"/>
            <a:pathLst>
              <a:path w="254000" h="254000">
                <a:moveTo>
                  <a:pt x="119559" y="43210"/>
                </a:moveTo>
                <a:lnTo>
                  <a:pt x="127000" y="53479"/>
                </a:lnTo>
                <a:lnTo>
                  <a:pt x="134441" y="43210"/>
                </a:lnTo>
                <a:cubicBezTo>
                  <a:pt x="146844" y="26045"/>
                  <a:pt x="166787" y="15875"/>
                  <a:pt x="187970" y="15875"/>
                </a:cubicBezTo>
                <a:cubicBezTo>
                  <a:pt x="224433" y="15875"/>
                  <a:pt x="254000" y="45442"/>
                  <a:pt x="254000" y="81905"/>
                </a:cubicBezTo>
                <a:lnTo>
                  <a:pt x="254000" y="83195"/>
                </a:lnTo>
                <a:cubicBezTo>
                  <a:pt x="254000" y="138857"/>
                  <a:pt x="184596" y="203498"/>
                  <a:pt x="148382" y="231130"/>
                </a:cubicBezTo>
                <a:cubicBezTo>
                  <a:pt x="142230" y="235793"/>
                  <a:pt x="134689" y="238125"/>
                  <a:pt x="127000" y="238125"/>
                </a:cubicBezTo>
                <a:cubicBezTo>
                  <a:pt x="119311" y="238125"/>
                  <a:pt x="111720" y="235843"/>
                  <a:pt x="105618" y="231130"/>
                </a:cubicBezTo>
                <a:cubicBezTo>
                  <a:pt x="69404" y="203498"/>
                  <a:pt x="0" y="138857"/>
                  <a:pt x="0" y="83195"/>
                </a:cubicBezTo>
                <a:lnTo>
                  <a:pt x="0" y="81905"/>
                </a:lnTo>
                <a:cubicBezTo>
                  <a:pt x="0" y="45442"/>
                  <a:pt x="29567" y="15875"/>
                  <a:pt x="66030" y="15875"/>
                </a:cubicBezTo>
                <a:cubicBezTo>
                  <a:pt x="87213" y="15875"/>
                  <a:pt x="107156" y="26045"/>
                  <a:pt x="119559" y="4321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Shape 23"/>
          <p:cNvSpPr/>
          <p:nvPr/>
        </p:nvSpPr>
        <p:spPr>
          <a:xfrm>
            <a:off x="7394575" y="1524000"/>
            <a:ext cx="8609965" cy="4239895"/>
          </a:xfrm>
          <a:custGeom>
            <a:avLst/>
            <a:gdLst/>
            <a:ahLst/>
            <a:cxnLst/>
            <a:rect l="l" t="t" r="r" b="b"/>
            <a:pathLst>
              <a:path w="15248657" h="2291706">
                <a:moveTo>
                  <a:pt x="151092" y="0"/>
                </a:moveTo>
                <a:lnTo>
                  <a:pt x="15097565" y="0"/>
                </a:lnTo>
                <a:cubicBezTo>
                  <a:pt x="15181011" y="0"/>
                  <a:pt x="15248657" y="67646"/>
                  <a:pt x="15248657" y="151092"/>
                </a:cubicBezTo>
                <a:lnTo>
                  <a:pt x="15248657" y="2140614"/>
                </a:lnTo>
                <a:cubicBezTo>
                  <a:pt x="15248657" y="2224059"/>
                  <a:pt x="15181011" y="2291706"/>
                  <a:pt x="15097565" y="2291706"/>
                </a:cubicBezTo>
                <a:lnTo>
                  <a:pt x="151092" y="2291706"/>
                </a:lnTo>
                <a:cubicBezTo>
                  <a:pt x="67646" y="2291706"/>
                  <a:pt x="0" y="2224059"/>
                  <a:pt x="0" y="2140614"/>
                </a:cubicBezTo>
                <a:lnTo>
                  <a:pt x="0" y="151092"/>
                </a:lnTo>
                <a:cubicBezTo>
                  <a:pt x="0" y="67702"/>
                  <a:pt x="67702" y="0"/>
                  <a:pt x="151092" y="0"/>
                </a:cubicBezTo>
                <a:close/>
              </a:path>
            </a:pathLst>
          </a:custGeom>
          <a:solidFill>
            <a:srgbClr val="597D5A"/>
          </a:solidFill>
        </p:spPr>
      </p:sp>
      <p:sp>
        <p:nvSpPr>
          <p:cNvPr id="26" name="Shape 24"/>
          <p:cNvSpPr/>
          <p:nvPr/>
        </p:nvSpPr>
        <p:spPr>
          <a:xfrm>
            <a:off x="7645892" y="1799403"/>
            <a:ext cx="604406" cy="604406"/>
          </a:xfrm>
          <a:custGeom>
            <a:avLst/>
            <a:gdLst/>
            <a:ahLst/>
            <a:cxnLst/>
            <a:rect l="l" t="t" r="r" b="b"/>
            <a:pathLst>
              <a:path w="604406" h="604406">
                <a:moveTo>
                  <a:pt x="302203" y="0"/>
                </a:moveTo>
                <a:lnTo>
                  <a:pt x="302203" y="0"/>
                </a:lnTo>
                <a:cubicBezTo>
                  <a:pt x="468993" y="0"/>
                  <a:pt x="604406" y="135413"/>
                  <a:pt x="604406" y="302203"/>
                </a:cubicBezTo>
                <a:lnTo>
                  <a:pt x="604406" y="302203"/>
                </a:lnTo>
                <a:cubicBezTo>
                  <a:pt x="604406" y="468993"/>
                  <a:pt x="468993" y="604406"/>
                  <a:pt x="302203" y="604406"/>
                </a:cubicBezTo>
                <a:lnTo>
                  <a:pt x="302203" y="604406"/>
                </a:lnTo>
                <a:cubicBezTo>
                  <a:pt x="135413" y="604406"/>
                  <a:pt x="0" y="468993"/>
                  <a:pt x="0" y="302203"/>
                </a:cubicBezTo>
                <a:lnTo>
                  <a:pt x="0" y="302203"/>
                </a:lnTo>
                <a:cubicBezTo>
                  <a:pt x="0" y="135413"/>
                  <a:pt x="135413" y="0"/>
                  <a:pt x="302203" y="0"/>
                </a:cubicBezTo>
                <a:close/>
              </a:path>
            </a:pathLst>
          </a:custGeom>
          <a:solidFill>
            <a:srgbClr val="C89F90"/>
          </a:solidFill>
        </p:spPr>
      </p:sp>
      <p:sp>
        <p:nvSpPr>
          <p:cNvPr id="27" name="Text 25"/>
          <p:cNvSpPr/>
          <p:nvPr/>
        </p:nvSpPr>
        <p:spPr>
          <a:xfrm>
            <a:off x="7582933" y="1799403"/>
            <a:ext cx="730324" cy="604406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 algn="ctr">
              <a:lnSpc>
                <a:spcPct val="120000"/>
              </a:lnSpc>
            </a:pPr>
            <a:r>
              <a:rPr lang="en-US" sz="1985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5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8451767" y="1925320"/>
            <a:ext cx="881425" cy="35257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985" b="1" dirty="0">
                <a:solidFill>
                  <a:srgbClr val="FFFFFF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思考题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7659370" y="2758440"/>
            <a:ext cx="7412355" cy="63373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585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张大爷的家人希望减少他的用药种类以简化用药方案。在不牺牲治疗效果的前提下，如何实现这一目标？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7659370" y="3873500"/>
            <a:ext cx="8065135" cy="760095"/>
          </a:xfrm>
          <a:custGeom>
            <a:avLst/>
            <a:gdLst/>
            <a:ahLst/>
            <a:cxnLst/>
            <a:rect l="l" t="t" r="r" b="b"/>
            <a:pathLst>
              <a:path w="14744985" h="554039">
                <a:moveTo>
                  <a:pt x="100735" y="0"/>
                </a:moveTo>
                <a:lnTo>
                  <a:pt x="14644250" y="0"/>
                </a:lnTo>
                <a:cubicBezTo>
                  <a:pt x="14699885" y="0"/>
                  <a:pt x="14744985" y="45101"/>
                  <a:pt x="14744985" y="100735"/>
                </a:cubicBezTo>
                <a:lnTo>
                  <a:pt x="14744985" y="453303"/>
                </a:lnTo>
                <a:cubicBezTo>
                  <a:pt x="14744985" y="508938"/>
                  <a:pt x="14699885" y="554039"/>
                  <a:pt x="14644250" y="554039"/>
                </a:cubicBezTo>
                <a:lnTo>
                  <a:pt x="100735" y="554039"/>
                </a:lnTo>
                <a:cubicBezTo>
                  <a:pt x="45138" y="554039"/>
                  <a:pt x="0" y="508901"/>
                  <a:pt x="0" y="453303"/>
                </a:cubicBezTo>
                <a:lnTo>
                  <a:pt x="0" y="100735"/>
                </a:lnTo>
                <a:cubicBezTo>
                  <a:pt x="0" y="45138"/>
                  <a:pt x="45138" y="0"/>
                  <a:pt x="100735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2" name="Text 30"/>
          <p:cNvSpPr/>
          <p:nvPr/>
        </p:nvSpPr>
        <p:spPr>
          <a:xfrm>
            <a:off x="7836535" y="3873500"/>
            <a:ext cx="7825105" cy="757555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1390" b="1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思考提示：</a:t>
            </a:r>
            <a:r>
              <a:rPr lang="en-US" sz="1390" dirty="0">
                <a:solidFill>
                  <a:srgbClr val="FFFFFF"/>
                </a:solidFill>
                <a:latin typeface="MiSans" pitchFamily="34" charset="-122"/>
                <a:ea typeface="MiSans" pitchFamily="34" charset="-122"/>
                <a:cs typeface="MiSans" pitchFamily="34" charset="-120"/>
              </a:rPr>
              <a:t>考虑药物重整、抓主要矛盾、选择兼顾治疗作用的药物、重视非药物疗法等策略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134349" y="3963182"/>
            <a:ext cx="5480575" cy="2677365"/>
            <a:chOff x="6095999" y="2119660"/>
            <a:chExt cx="5480575" cy="2677365"/>
          </a:xfrm>
        </p:grpSpPr>
        <p:sp>
          <p:nvSpPr>
            <p:cNvPr id="10" name="文本框 14"/>
            <p:cNvSpPr txBox="1"/>
            <p:nvPr>
              <p:custDataLst>
                <p:tags r:id="rId2"/>
              </p:custDataLst>
            </p:nvPr>
          </p:nvSpPr>
          <p:spPr bwMode="auto">
            <a:xfrm>
              <a:off x="6095999" y="2119660"/>
              <a:ext cx="5480575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normAutofit fontScale="8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buClrTx/>
                <a:buSzTx/>
                <a:buFontTx/>
              </a:pPr>
              <a:r>
                <a:rPr lang="zh-CN" altLang="en-US" sz="4400" dirty="0">
                  <a:solidFill>
                    <a:srgbClr val="417F54"/>
                  </a:solidFill>
                  <a:effectLst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老年人服药管理基础知识</a:t>
              </a: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095999" y="4246169"/>
              <a:ext cx="1741124" cy="550856"/>
              <a:chOff x="1988130" y="4105193"/>
              <a:chExt cx="1741124" cy="550856"/>
            </a:xfrm>
          </p:grpSpPr>
          <p:sp>
            <p:nvSpPr>
              <p:cNvPr id="12" name="图形 203"/>
              <p:cNvSpPr/>
              <p:nvPr>
                <p:custDataLst>
                  <p:tags r:id="rId3"/>
                </p:custDataLst>
              </p:nvPr>
            </p:nvSpPr>
            <p:spPr>
              <a:xfrm>
                <a:off x="1988130" y="4105193"/>
                <a:ext cx="174112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9E3537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54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988130" y="4195955"/>
                <a:ext cx="174112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第一部分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8134349" y="2841472"/>
            <a:ext cx="9448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en-US" altLang="zh-CN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8000" y="5035550"/>
            <a:ext cx="8128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理解老年人服药管理的重要性和基本理念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65576" y="2354177"/>
            <a:ext cx="9605433" cy="4282227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62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735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MiSans Normal" panose="00000500000000000000" pitchFamily="2" charset="-122"/>
                </a:rPr>
                <a:t>谢谢观看！</a:t>
              </a:r>
              <a:endParaRPr kumimoji="0" lang="zh-CN" altLang="en-US" sz="11735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 sz="2400">
                  <a:solidFill>
                    <a:srgbClr val="D7706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452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等线 Light" panose="02010600030101010101" charset="-122"/>
                <a:ea typeface="等线 Light" panose="02010600030101010101" charset="-122"/>
                <a:cs typeface="Noto Sans SC" panose="020B0200000000000000" pitchFamily="34" charset="-120"/>
              </a:rPr>
              <a:t>老年人服药管理的重要性</a:t>
            </a:r>
            <a:endParaRPr lang="en-US" sz="1600" dirty="0">
              <a:latin typeface="等线 Light" panose="02010600030101010101" charset="-122"/>
              <a:ea typeface="等线 Light" panose="02010600030101010101" charset="-122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08000" y="1574800"/>
            <a:ext cx="493395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5" name="Shape 3"/>
          <p:cNvSpPr/>
          <p:nvPr/>
        </p:nvSpPr>
        <p:spPr>
          <a:xfrm>
            <a:off x="533400" y="18288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6" name="Text 4"/>
          <p:cNvSpPr/>
          <p:nvPr/>
        </p:nvSpPr>
        <p:spPr>
          <a:xfrm>
            <a:off x="863600" y="1828800"/>
            <a:ext cx="15011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定义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63600" y="228600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老年人服药管理是指对老年人使用药物的过程进行</a:t>
            </a:r>
            <a:r>
              <a:rPr lang="en-US" sz="16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系统的指导和监督</a:t>
            </a: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，以确保药物的合理使用，提高治疗效果，减少药物不良反应，提升老年人的生活质量。</a:t>
            </a:r>
            <a:endParaRPr lang="en-US" sz="16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2" name="装饰 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50240" y="366776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占位符 18"/>
          <p:cNvPicPr/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3600" y="3881120"/>
            <a:ext cx="487680" cy="487680"/>
          </a:xfrm>
          <a:prstGeom prst="rect">
            <a:avLst/>
          </a:prstGeom>
        </p:spPr>
      </p:pic>
      <p:sp>
        <p:nvSpPr>
          <p:cNvPr id="15" name="装饰 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50240" y="554736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占位符 20"/>
          <p:cNvPicPr/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3600" y="5760720"/>
            <a:ext cx="487680" cy="487680"/>
          </a:xfrm>
          <a:prstGeom prst="rect">
            <a:avLst/>
          </a:prstGeom>
        </p:spPr>
      </p:pic>
      <p:sp>
        <p:nvSpPr>
          <p:cNvPr id="10" name="Text 8"/>
          <p:cNvSpPr/>
          <p:nvPr/>
        </p:nvSpPr>
        <p:spPr>
          <a:xfrm>
            <a:off x="1911350" y="3683000"/>
            <a:ext cx="28575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提高治疗的安全性和有效性</a:t>
            </a:r>
            <a:endParaRPr lang="en-US" sz="18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1911350" y="4038600"/>
            <a:ext cx="726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老年人由于生理机能减退，对药物的吸收、分布、代谢和排泄能力下降，容易出现药物不良反应。服药管理可以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减少不良反应的发生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，确保用药安全。</a:t>
            </a:r>
            <a:endParaRPr lang="en-US" sz="16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1911350" y="5321300"/>
            <a:ext cx="21717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提升老年人生活质量</a:t>
            </a:r>
            <a:endParaRPr lang="en-US" sz="18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8" name="Text 17"/>
          <p:cNvSpPr/>
          <p:nvPr/>
        </p:nvSpPr>
        <p:spPr>
          <a:xfrm>
            <a:off x="1911350" y="5778500"/>
            <a:ext cx="726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合理的服药管理可以帮助老年人更好地控制慢性疾病，减少急性发作，从而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提高他们的生活质量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。</a:t>
            </a:r>
            <a:endParaRPr lang="en-US" sz="16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1"/>
          <p:cNvSpPr/>
          <p:nvPr/>
        </p:nvSpPr>
        <p:spPr>
          <a:xfrm>
            <a:off x="508000" y="914400"/>
            <a:ext cx="15468600" cy="508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4A5D5A"/>
                </a:solidFill>
                <a:latin typeface="等线 Light" panose="02010600030101010101" charset="-122"/>
                <a:ea typeface="等线 Light" panose="02010600030101010101" charset="-122"/>
                <a:cs typeface="Noto Sans SC" panose="020B0200000000000000" pitchFamily="34" charset="-120"/>
              </a:rPr>
              <a:t>老年人服药管理的重要性</a:t>
            </a:r>
            <a:endParaRPr lang="en-US" sz="1600" dirty="0">
              <a:latin typeface="等线 Light" panose="02010600030101010101" charset="-122"/>
              <a:ea typeface="等线 Light" panose="02010600030101010101" charset="-122"/>
            </a:endParaRPr>
          </a:p>
        </p:txBody>
      </p:sp>
      <p:sp>
        <p:nvSpPr>
          <p:cNvPr id="5" name="Shape 3"/>
          <p:cNvSpPr/>
          <p:nvPr/>
        </p:nvSpPr>
        <p:spPr>
          <a:xfrm>
            <a:off x="533400" y="1828800"/>
            <a:ext cx="50800" cy="787400"/>
          </a:xfrm>
          <a:custGeom>
            <a:avLst/>
            <a:gdLst/>
            <a:ahLst/>
            <a:cxnLst/>
            <a:rect l="l" t="t" r="r" b="b"/>
            <a:pathLst>
              <a:path w="50800" h="787400">
                <a:moveTo>
                  <a:pt x="0" y="0"/>
                </a:moveTo>
                <a:lnTo>
                  <a:pt x="50800" y="0"/>
                </a:lnTo>
                <a:lnTo>
                  <a:pt x="50800" y="787400"/>
                </a:lnTo>
                <a:lnTo>
                  <a:pt x="0" y="787400"/>
                </a:lnTo>
                <a:lnTo>
                  <a:pt x="0" y="0"/>
                </a:lnTo>
                <a:close/>
              </a:path>
            </a:pathLst>
          </a:custGeom>
          <a:solidFill>
            <a:srgbClr val="4A5D5A"/>
          </a:solidFill>
        </p:spPr>
      </p:sp>
      <p:sp>
        <p:nvSpPr>
          <p:cNvPr id="6" name="Text 4"/>
          <p:cNvSpPr/>
          <p:nvPr/>
        </p:nvSpPr>
        <p:spPr>
          <a:xfrm>
            <a:off x="863600" y="1828800"/>
            <a:ext cx="150114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20000"/>
              </a:lnSpc>
            </a:pPr>
            <a:r>
              <a:rPr lang="en-US" sz="2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</a:rPr>
              <a:t>定义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63600" y="2286000"/>
            <a:ext cx="149860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老年人服药管理是指对老年人使用药物的过程进行</a:t>
            </a:r>
            <a:r>
              <a:rPr lang="en-US" sz="16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系统的指导和监督</a:t>
            </a: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，以确保药物的合理使用，提高治疗效果，减少药物不良反应，提升老年人的生活质量。</a:t>
            </a:r>
            <a:endParaRPr lang="en-US" sz="16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2" name="装饰 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50240" y="366776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占位符 18"/>
          <p:cNvPicPr/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3600" y="3881120"/>
            <a:ext cx="487680" cy="487680"/>
          </a:xfrm>
          <a:prstGeom prst="rect">
            <a:avLst/>
          </a:prstGeom>
        </p:spPr>
      </p:pic>
      <p:sp>
        <p:nvSpPr>
          <p:cNvPr id="15" name="装饰 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50240" y="5547360"/>
            <a:ext cx="914400" cy="914400"/>
          </a:xfrm>
          <a:custGeom>
            <a:avLst/>
            <a:gdLst>
              <a:gd name="connisteX0" fmla="*/ 0 w 914400"/>
              <a:gd name="connsiteY0" fmla="*/ 457200 h 914400"/>
              <a:gd name="connisteX1" fmla="*/ 457200 w 914400"/>
              <a:gd name="connsiteY1" fmla="*/ 0 h 914400"/>
              <a:gd name="connisteX2" fmla="*/ 457200 w 914400"/>
              <a:gd name="connsiteY2" fmla="*/ 0 h 914400"/>
              <a:gd name="connisteX3" fmla="*/ 914400 w 914400"/>
              <a:gd name="connsiteY3" fmla="*/ 457200 h 914400"/>
              <a:gd name="connisteX4" fmla="*/ 914400 w 914400"/>
              <a:gd name="connsiteY4" fmla="*/ 457200 h 914400"/>
              <a:gd name="connisteX5" fmla="*/ 457200 w 914400"/>
              <a:gd name="connsiteY5" fmla="*/ 914400 h 914400"/>
              <a:gd name="connisteX6" fmla="*/ 457200 w 914400"/>
              <a:gd name="connsiteY6" fmla="*/ 914400 h 914400"/>
              <a:gd name="connisteX7" fmla="*/ 0 w 914400"/>
              <a:gd name="connsiteY7" fmla="*/ 457200 h 914400"/>
              <a:gd name="connisteX8" fmla="*/ 0 w 914400"/>
              <a:gd name="connsiteY8" fmla="*/ 457200 h 91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914400" h="914400">
                <a:moveTo>
                  <a:pt x="0" y="457200"/>
                </a:moveTo>
                <a:cubicBezTo>
                  <a:pt x="0" y="204695"/>
                  <a:pt x="204695" y="0"/>
                  <a:pt x="457200" y="0"/>
                </a:cubicBezTo>
                <a:lnTo>
                  <a:pt x="457200" y="0"/>
                </a:lnTo>
                <a:cubicBezTo>
                  <a:pt x="709705" y="0"/>
                  <a:pt x="914400" y="204695"/>
                  <a:pt x="914400" y="457200"/>
                </a:cubicBezTo>
                <a:lnTo>
                  <a:pt x="914400" y="457200"/>
                </a:lnTo>
                <a:cubicBezTo>
                  <a:pt x="914400" y="709705"/>
                  <a:pt x="709705" y="914400"/>
                  <a:pt x="457200" y="914400"/>
                </a:cubicBezTo>
                <a:lnTo>
                  <a:pt x="457200" y="914400"/>
                </a:lnTo>
                <a:cubicBezTo>
                  <a:pt x="204695" y="914400"/>
                  <a:pt x="0" y="709705"/>
                  <a:pt x="0" y="457200"/>
                </a:cubicBezTo>
                <a:lnTo>
                  <a:pt x="0" y="457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 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占位符 20"/>
          <p:cNvPicPr/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3600" y="5760720"/>
            <a:ext cx="487680" cy="487680"/>
          </a:xfrm>
          <a:prstGeom prst="rect">
            <a:avLst/>
          </a:prstGeom>
        </p:spPr>
      </p:pic>
      <p:sp>
        <p:nvSpPr>
          <p:cNvPr id="14" name="Text 12"/>
          <p:cNvSpPr/>
          <p:nvPr/>
        </p:nvSpPr>
        <p:spPr>
          <a:xfrm>
            <a:off x="1790700" y="3479800"/>
            <a:ext cx="1943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优化医疗资源分配</a:t>
            </a:r>
            <a:endParaRPr lang="en-US" sz="18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8" name="Text 13"/>
          <p:cNvSpPr/>
          <p:nvPr/>
        </p:nvSpPr>
        <p:spPr>
          <a:xfrm>
            <a:off x="1790700" y="3937000"/>
            <a:ext cx="726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随着老年人口的增加，医疗资源的需求也随之增加。有效的服药管理有助于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减少不必要的医疗资源消耗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，提高医疗资源的使用效率。</a:t>
            </a:r>
            <a:endParaRPr lang="en-US" sz="16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1790700" y="5505450"/>
            <a:ext cx="1943100" cy="355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30000"/>
              </a:lnSpc>
            </a:pPr>
            <a:r>
              <a:rPr lang="en-US" sz="1800" b="1" dirty="0">
                <a:solidFill>
                  <a:srgbClr val="4A5D5A"/>
                </a:solidFill>
                <a:ea typeface="+mn-lt"/>
                <a:cs typeface="MiSans" pitchFamily="34" charset="-120"/>
              </a:rPr>
              <a:t>关注药物相互作用</a:t>
            </a:r>
            <a:endParaRPr lang="en-US" sz="1800" b="1" dirty="0">
              <a:solidFill>
                <a:srgbClr val="4A5D5A"/>
              </a:solidFill>
              <a:ea typeface="+mn-lt"/>
              <a:cs typeface="MiSans" pitchFamily="34" charset="-120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1790700" y="5962650"/>
            <a:ext cx="7264400" cy="6604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老年人在多家医院就诊时，容易出现</a:t>
            </a:r>
            <a:r>
              <a:rPr lang="en-US" sz="1600" b="1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重复用药</a:t>
            </a:r>
            <a:r>
              <a:rPr lang="en-US" sz="1600" dirty="0">
                <a:solidFill>
                  <a:schemeClr val="tx1">
                    <a:alpha val="80000"/>
                  </a:schemeClr>
                </a:solidFill>
                <a:ea typeface="+mn-lt"/>
                <a:cs typeface="MiSans" pitchFamily="34" charset="-120"/>
              </a:rPr>
              <a:t>的情况。家属或照护者应协助老年人整理用药记录，避免使用同类或作用相似的药物。</a:t>
            </a:r>
            <a:endParaRPr lang="en-US" sz="1600" dirty="0">
              <a:solidFill>
                <a:schemeClr val="tx1">
                  <a:alpha val="80000"/>
                </a:schemeClr>
              </a:solidFill>
              <a:ea typeface="+mn-lt"/>
              <a:cs typeface="MiSans" pitchFamily="34" charset="-120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533400" y="7112000"/>
            <a:ext cx="14630400" cy="3302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140000"/>
              </a:lnSpc>
            </a:pPr>
            <a:r>
              <a:rPr lang="en-US" sz="1600" b="1" dirty="0">
                <a:solidFill>
                  <a:schemeClr val="tx1"/>
                </a:solidFill>
                <a:ea typeface="+mn-lt"/>
                <a:cs typeface="MiSans" pitchFamily="34" charset="-120"/>
              </a:rPr>
              <a:t>核心启示：</a:t>
            </a: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在人口老龄化的背景下，老年人服药管理的重要性日益凸显。</a:t>
            </a:r>
            <a:endParaRPr lang="en-US" sz="1600" dirty="0">
              <a:solidFill>
                <a:schemeClr val="tx1"/>
              </a:solidFill>
              <a:ea typeface="+mn-lt"/>
              <a:cs typeface="MiSans" pitchFamily="34" charset="-120"/>
            </a:endParaRPr>
          </a:p>
          <a:p>
            <a:pPr>
              <a:lnSpc>
                <a:spcPct val="140000"/>
              </a:lnSpc>
            </a:pPr>
            <a:r>
              <a:rPr lang="en-US" sz="1600" dirty="0">
                <a:solidFill>
                  <a:schemeClr val="tx1"/>
                </a:solidFill>
                <a:ea typeface="+mn-lt"/>
                <a:cs typeface="MiSans" pitchFamily="34" charset="-120"/>
              </a:rPr>
              <a:t>通过系统化的管理，可以显著提升老年人的生活质量和用药安全。</a:t>
            </a:r>
            <a:endParaRPr lang="en-US" sz="1600" dirty="0">
              <a:solidFill>
                <a:schemeClr val="tx1"/>
              </a:solidFill>
              <a:ea typeface="+mn-lt"/>
              <a:cs typeface="MiSans" pitchFamily="34" charset="-120"/>
            </a:endParaRPr>
          </a:p>
        </p:txBody>
      </p:sp>
      <p:sp>
        <p:nvSpPr>
          <p:cNvPr id="9" name="Shape 2"/>
          <p:cNvSpPr/>
          <p:nvPr/>
        </p:nvSpPr>
        <p:spPr>
          <a:xfrm>
            <a:off x="508000" y="1574800"/>
            <a:ext cx="4933950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Shape 2"/>
          <p:cNvSpPr/>
          <p:nvPr/>
        </p:nvSpPr>
        <p:spPr>
          <a:xfrm>
            <a:off x="508000" y="1574800"/>
            <a:ext cx="7276465" cy="76200"/>
          </a:xfrm>
          <a:custGeom>
            <a:avLst/>
            <a:gdLst/>
            <a:ahLst/>
            <a:cxnLst/>
            <a:rect l="l" t="t" r="r" b="b"/>
            <a:pathLst>
              <a:path w="1219200" h="508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C89F90"/>
          </a:solidFill>
        </p:spPr>
      </p:sp>
      <p:sp>
        <p:nvSpPr>
          <p:cNvPr id="3" name="Text 1"/>
          <p:cNvSpPr/>
          <p:nvPr/>
        </p:nvSpPr>
        <p:spPr>
          <a:xfrm>
            <a:off x="508000" y="914400"/>
            <a:ext cx="15544800" cy="609600"/>
          </a:xfrm>
          <a:prstGeom prst="rect">
            <a:avLst/>
          </a:prstGeom>
          <a:noFill/>
        </p:spPr>
        <p:txBody>
          <a:bodyPr wrap="square" lIns="0" tIns="0" rIns="0" bIns="0" rtlCol="0" anchor="ctr"/>
          <a:p>
            <a:pPr>
              <a:lnSpc>
                <a:spcPct val="80000"/>
              </a:lnSpc>
            </a:pPr>
            <a:r>
              <a:rPr 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老年人服药管理的核心要点</a:t>
            </a:r>
            <a:r>
              <a:rPr lang="zh-CN" altLang="en-US" sz="4000" b="1" dirty="0">
                <a:solidFill>
                  <a:srgbClr val="4A5D5A"/>
                </a:solidFill>
                <a:latin typeface="Noto Sans SC" panose="020B0200000000000000" pitchFamily="34" charset="-122"/>
                <a:ea typeface="Noto Sans SC" panose="020B0200000000000000" pitchFamily="34" charset="-122"/>
                <a:cs typeface="Noto Sans SC" panose="020B0200000000000000" pitchFamily="34" charset="-120"/>
                <a:sym typeface="+mn-ea"/>
              </a:rPr>
              <a:t>（上）</a:t>
            </a:r>
            <a:endParaRPr lang="en-US" sz="4000" dirty="0"/>
          </a:p>
        </p:txBody>
      </p:sp>
      <p:grpSp>
        <p:nvGrpSpPr>
          <p:cNvPr id="5" name="组合 4"/>
          <p:cNvGrpSpPr/>
          <p:nvPr/>
        </p:nvGrpSpPr>
        <p:grpSpPr>
          <a:xfrm>
            <a:off x="5949950" y="4483100"/>
            <a:ext cx="7213600" cy="1270000"/>
            <a:chOff x="13600" y="3920"/>
            <a:chExt cx="11360" cy="2000"/>
          </a:xfrm>
        </p:grpSpPr>
        <p:sp>
          <p:nvSpPr>
            <p:cNvPr id="12" name="Shape 10"/>
            <p:cNvSpPr/>
            <p:nvPr/>
          </p:nvSpPr>
          <p:spPr>
            <a:xfrm>
              <a:off x="13600" y="392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EFC354"/>
            </a:solidFill>
          </p:spPr>
        </p:sp>
        <p:sp>
          <p:nvSpPr>
            <p:cNvPr id="14" name="Text 12"/>
            <p:cNvSpPr/>
            <p:nvPr/>
          </p:nvSpPr>
          <p:spPr>
            <a:xfrm>
              <a:off x="14640" y="404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加强药品不良反应监测</a:t>
              </a:r>
              <a:endPara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15" name="Text 13"/>
            <p:cNvSpPr/>
            <p:nvPr/>
          </p:nvSpPr>
          <p:spPr>
            <a:xfrm>
              <a:off x="13600" y="4880"/>
              <a:ext cx="1136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医疗机构应做好药品不良反应的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监测报告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，提高报告的数量和质量，减少和防止药品不良反应的重复发生。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49950" y="6235700"/>
            <a:ext cx="7213600" cy="939800"/>
            <a:chOff x="1360" y="6320"/>
            <a:chExt cx="11360" cy="1480"/>
          </a:xfrm>
        </p:grpSpPr>
        <p:sp>
          <p:nvSpPr>
            <p:cNvPr id="17" name="Shape 15"/>
            <p:cNvSpPr/>
            <p:nvPr/>
          </p:nvSpPr>
          <p:spPr>
            <a:xfrm>
              <a:off x="1360" y="6320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508000" h="508000">
                  <a:moveTo>
                    <a:pt x="254000" y="0"/>
                  </a:moveTo>
                  <a:lnTo>
                    <a:pt x="254000" y="0"/>
                  </a:lnTo>
                  <a:cubicBezTo>
                    <a:pt x="394186" y="0"/>
                    <a:pt x="508000" y="113814"/>
                    <a:pt x="508000" y="254000"/>
                  </a:cubicBezTo>
                  <a:lnTo>
                    <a:pt x="508000" y="254000"/>
                  </a:lnTo>
                  <a:cubicBezTo>
                    <a:pt x="508000" y="394186"/>
                    <a:pt x="394186" y="508000"/>
                    <a:pt x="254000" y="508000"/>
                  </a:cubicBezTo>
                  <a:lnTo>
                    <a:pt x="254000" y="508000"/>
                  </a:lnTo>
                  <a:cubicBezTo>
                    <a:pt x="113814" y="508000"/>
                    <a:pt x="0" y="394186"/>
                    <a:pt x="0" y="254000"/>
                  </a:cubicBezTo>
                  <a:lnTo>
                    <a:pt x="0" y="254000"/>
                  </a:lnTo>
                  <a:cubicBezTo>
                    <a:pt x="0" y="113814"/>
                    <a:pt x="113814" y="0"/>
                    <a:pt x="254000" y="0"/>
                  </a:cubicBezTo>
                  <a:close/>
                </a:path>
              </a:pathLst>
            </a:custGeom>
            <a:solidFill>
              <a:srgbClr val="91373F"/>
            </a:solidFill>
          </p:spPr>
        </p:sp>
        <p:sp>
          <p:nvSpPr>
            <p:cNvPr id="19" name="Text 17"/>
            <p:cNvSpPr/>
            <p:nvPr/>
          </p:nvSpPr>
          <p:spPr>
            <a:xfrm>
              <a:off x="2400" y="644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促进合理用药水平提高</a:t>
              </a:r>
              <a:endPara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20" name="Text 18"/>
            <p:cNvSpPr/>
            <p:nvPr/>
          </p:nvSpPr>
          <p:spPr>
            <a:xfrm>
              <a:off x="1360" y="7280"/>
              <a:ext cx="11360" cy="52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加强用药安全监管，可以促进合理用药，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提高老年人的治疗效果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99150" y="2794000"/>
            <a:ext cx="7264400" cy="1270000"/>
            <a:chOff x="1280" y="3920"/>
            <a:chExt cx="11440" cy="2000"/>
          </a:xfrm>
        </p:grpSpPr>
        <p:sp>
          <p:nvSpPr>
            <p:cNvPr id="8" name="Text 6"/>
            <p:cNvSpPr/>
            <p:nvPr/>
          </p:nvSpPr>
          <p:spPr>
            <a:xfrm>
              <a:off x="1280" y="392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2400" y="4040"/>
              <a:ext cx="3780" cy="56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sz="18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加强重点药品使用管理</a:t>
              </a:r>
              <a:endParaRPr lang="en-US" sz="18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1360" y="4880"/>
              <a:ext cx="11360" cy="10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40000"/>
                </a:lnSpc>
              </a:pP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医疗机构需要建立</a:t>
              </a:r>
              <a:r>
                <a:rPr lang="en-US" sz="1600" b="1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高警示药品、易混淆药品管理制度</a:t>
              </a:r>
              <a:r>
                <a:rPr lang="en-US" sz="1600" dirty="0">
                  <a:solidFill>
                    <a:schemeClr val="tx1">
                      <a:alpha val="80000"/>
                    </a:schemeClr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，对老年人采取分级管理措施，加强用药交代和提醒，避免用错药。</a:t>
              </a:r>
              <a:endParaRPr lang="en-US" sz="1600" dirty="0">
                <a:solidFill>
                  <a:schemeClr val="tx1">
                    <a:alpha val="80000"/>
                  </a:schemeClr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  <p:sp>
          <p:nvSpPr>
            <p:cNvPr id="2" name="Text 6"/>
            <p:cNvSpPr/>
            <p:nvPr/>
          </p:nvSpPr>
          <p:spPr>
            <a:xfrm>
              <a:off x="1480" y="4120"/>
              <a:ext cx="960" cy="8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chemeClr val="tx1"/>
                  </a:solidFill>
                  <a:latin typeface="MiSans" pitchFamily="34" charset="-122"/>
                  <a:ea typeface="MiSans" pitchFamily="34" charset="-122"/>
                  <a:cs typeface="MiSans" pitchFamily="34" charset="-120"/>
                </a:rPr>
                <a:t>1</a:t>
              </a:r>
              <a:endParaRPr lang="en-US" sz="1600" b="1" dirty="0">
                <a:solidFill>
                  <a:schemeClr val="tx1"/>
                </a:solidFill>
                <a:latin typeface="MiSans" pitchFamily="34" charset="-122"/>
                <a:ea typeface="MiSans" pitchFamily="34" charset="-122"/>
                <a:cs typeface="MiSans" pitchFamily="34" charset="-120"/>
              </a:endParaRPr>
            </a:p>
          </p:txBody>
        </p:sp>
      </p:grpSp>
      <p:sp>
        <p:nvSpPr>
          <p:cNvPr id="11" name="Shape 10"/>
          <p:cNvSpPr/>
          <p:nvPr/>
        </p:nvSpPr>
        <p:spPr>
          <a:xfrm>
            <a:off x="5949950" y="2730500"/>
            <a:ext cx="508000" cy="508000"/>
          </a:xfrm>
          <a:custGeom>
            <a:avLst/>
            <a:gdLst/>
            <a:ahLst/>
            <a:cxnLst/>
            <a:rect l="l" t="t" r="r" b="b"/>
            <a:pathLst>
              <a:path w="508000" h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658A85"/>
          </a:solidFill>
        </p:spPr>
        <p:txBody>
          <a:bodyPr/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26150" y="2712085"/>
            <a:ext cx="48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1</a:t>
            </a:r>
            <a:endParaRPr lang="en-US" altLang="zh-CN" sz="32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26150" y="4445000"/>
            <a:ext cx="482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2</a:t>
            </a:r>
            <a:endParaRPr lang="en-US" altLang="zh-CN" sz="320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6150" y="6177915"/>
            <a:ext cx="6121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bg1"/>
                </a:solidFill>
              </a:rPr>
              <a:t>3</a:t>
            </a:r>
            <a:endParaRPr lang="en-US" altLang="zh-CN" sz="32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0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00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1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2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3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4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5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6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107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08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09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10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1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2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3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4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5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6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7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8.xml><?xml version="1.0" encoding="utf-8"?>
<p:tagLst xmlns:p="http://schemas.openxmlformats.org/presentationml/2006/main">
  <p:tag name="KSO_WM_DIAGRAM_VIRTUALLY_FRAME" val="{&quot;height&quot;:193.2,&quot;left&quot;:60,&quot;top&quot;:263,&quot;width&quot;:1168}"/>
</p:tagLst>
</file>

<file path=ppt/tags/tag11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a*1"/>
  <p:tag name="KSO_WM_UNIT_LAYERLEVEL" val="1"/>
</p:tagLst>
</file>

<file path=ppt/tags/tag12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20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i*1"/>
  <p:tag name="KSO_WM_UNIT_LAYERLEVEL" val="1"/>
</p:tagLst>
</file>

<file path=ppt/tags/tag121.xml><?xml version="1.0" encoding="utf-8"?>
<p:tagLst xmlns:p="http://schemas.openxmlformats.org/presentationml/2006/main">
  <p:tag name="KSO_WM_UNIT_TYPE" val="e"/>
  <p:tag name="KSO_WM_UNIT_INDEX" val="2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2"/>
  <p:tag name="KSO_WM_UNIT_LAYERLEVEL" val="1"/>
</p:tagLst>
</file>

<file path=ppt/tags/tag122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1"/>
  <p:tag name="KSO_WM_UNIT_LAYERLEVEL" val="1"/>
</p:tagLst>
</file>

<file path=ppt/tags/tag12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2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3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a*1"/>
  <p:tag name="KSO_WM_UNIT_LAYERLEVEL" val="1"/>
</p:tagLst>
</file>

<file path=ppt/tags/tag135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i*1"/>
  <p:tag name="KSO_WM_UNIT_LAYERLEVEL" val="1"/>
</p:tagLst>
</file>

<file path=ppt/tags/tag136.xml><?xml version="1.0" encoding="utf-8"?>
<p:tagLst xmlns:p="http://schemas.openxmlformats.org/presentationml/2006/main">
  <p:tag name="KSO_WM_UNIT_TYPE" val="e"/>
  <p:tag name="KSO_WM_UNIT_INDEX" val="2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2"/>
  <p:tag name="KSO_WM_UNIT_LAYERLEVEL" val="1"/>
</p:tagLst>
</file>

<file path=ppt/tags/tag13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1"/>
  <p:tag name="KSO_WM_UNIT_LAYERLEVEL" val="1"/>
</p:tagLst>
</file>

<file path=ppt/tags/tag138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39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40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1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2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3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4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5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6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7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8.xml><?xml version="1.0" encoding="utf-8"?>
<p:tagLst xmlns:p="http://schemas.openxmlformats.org/presentationml/2006/main">
  <p:tag name="KSO_WM_DIAGRAM_VIRTUALLY_FRAME" val="{&quot;height&quot;:351.7,&quot;left&quot;:671.5,&quot;top&quot;:122.45,&quot;width&quot;:592.5}"/>
</p:tagLst>
</file>

<file path=ppt/tags/tag14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5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158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59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160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1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2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3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4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5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6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7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8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69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170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1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2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3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4.xml><?xml version="1.0" encoding="utf-8"?>
<p:tagLst xmlns:p="http://schemas.openxmlformats.org/presentationml/2006/main">
  <p:tag name="KSO_WM_DIAGRAM_VIRTUALLY_FRAME" val="{&quot;height&quot;:260,&quot;left&quot;:68,&quot;top&quot;:250,&quot;width&quot;:1179}"/>
</p:tagLst>
</file>

<file path=ppt/tags/tag175.xml><?xml version="1.0" encoding="utf-8"?>
<p:tagLst xmlns:p="http://schemas.openxmlformats.org/presentationml/2006/main">
  <p:tag name="commondata" val="eyJoZGlkIjoiZWZhYzY1ZjEwYzE0MTgzYzYwNzAzNDFlNTliNGYwMzgifQ=="/>
</p:tagLst>
</file>

<file path=ppt/tags/tag18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19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2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20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21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22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23.xml><?xml version="1.0" encoding="utf-8"?>
<p:tagLst xmlns:p="http://schemas.openxmlformats.org/presentationml/2006/main">
  <p:tag name="KSO_WM_DIAGRAM_VIRTUALLY_FRAME" val="{&quot;height&quot;:286.55,&quot;left&quot;:313.7,&quot;top&quot;:44.55,&quot;width&quot;:932.7}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3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a*1"/>
  <p:tag name="KSO_WM_UNIT_LAYERLEVEL" val="1"/>
</p:tagLst>
</file>

<file path=ppt/tags/tag31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i*1"/>
  <p:tag name="KSO_WM_UNIT_LAYERLEVEL" val="1"/>
</p:tagLst>
</file>

<file path=ppt/tags/tag32.xml><?xml version="1.0" encoding="utf-8"?>
<p:tagLst xmlns:p="http://schemas.openxmlformats.org/presentationml/2006/main">
  <p:tag name="KSO_WM_UNIT_TYPE" val="e"/>
  <p:tag name="KSO_WM_UNIT_INDEX" val="2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2"/>
  <p:tag name="KSO_WM_UNIT_LAYERLEVEL" val="1"/>
</p:tagLst>
</file>

<file path=ppt/tags/tag3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1"/>
  <p:tag name="KSO_WM_UNIT_LAYERLEVEL" val="1"/>
</p:tagLst>
</file>

<file path=ppt/tags/tag3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5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37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38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9.xml><?xml version="1.0" encoding="utf-8"?>
<p:tagLst xmlns:p="http://schemas.openxmlformats.org/presentationml/2006/main">
  <p:tag name="KSO_WM_FIGMA_DECORATION_INDEX" val="8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4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40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  <p:tag name="KSO_WM_UNIT_PRESET_TEXT" val=" "/>
</p:tagLst>
</file>

<file path=ppt/tags/tag41.xml><?xml version="1.0" encoding="utf-8"?>
<p:tagLst xmlns:p="http://schemas.openxmlformats.org/presentationml/2006/main">
  <p:tag name="KSO_WM_FIGMA_DECORATION_INDEX" val="10"/>
  <p:tag name="$PH_EXT" val="1"/>
  <p:tag name="KSO_WM_BEAUTIFY_FLAG" val="#fgm#"/>
  <p:tag name="KSO_WM_DIAGRAM_GROUP_CODE" val="1"/>
  <p:tag name="KSO_WM_FIGMA_FLAG" val="#fgm#"/>
  <p:tag name="KSO_WM_UNIT_INDEX" val="1_4_1"/>
  <p:tag name="KSO_WM_UNIT_TYPE" val="l_h_x"/>
</p:tagLst>
</file>

<file path=ppt/tags/tag42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3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4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5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6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7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8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49.xml><?xml version="1.0" encoding="utf-8"?>
<p:tagLst xmlns:p="http://schemas.openxmlformats.org/presentationml/2006/main">
  <p:tag name="KSO_WM_DIAGRAM_VIRTUALLY_FRAME" val="{&quot;height&quot;:228,&quot;left&quot;:80.5,&quot;top&quot;:240,&quot;width&quot;:438.9}"/>
</p:tagLst>
</file>

<file path=ppt/tags/tag5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a*1"/>
  <p:tag name="KSO_WM_UNIT_LAYERLEVEL" val="1"/>
</p:tagLst>
</file>

<file path=ppt/tags/tag51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i*1"/>
  <p:tag name="KSO_WM_UNIT_LAYERLEVEL" val="1"/>
</p:tagLst>
</file>

<file path=ppt/tags/tag52.xml><?xml version="1.0" encoding="utf-8"?>
<p:tagLst xmlns:p="http://schemas.openxmlformats.org/presentationml/2006/main">
  <p:tag name="KSO_WM_UNIT_TYPE" val="e"/>
  <p:tag name="KSO_WM_UNIT_INDEX" val="2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2"/>
  <p:tag name="KSO_WM_UNIT_LAYERLEVEL" val="1"/>
</p:tagLst>
</file>

<file path=ppt/tags/tag5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1"/>
  <p:tag name="KSO_WM_UNIT_LAYERLEVEL" val="1"/>
</p:tagLst>
</file>

<file path=ppt/tags/tag54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55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56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57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58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59.xml><?xml version="1.0" encoding="utf-8"?>
<p:tagLst xmlns:p="http://schemas.openxmlformats.org/presentationml/2006/main">
  <p:tag name="KSO_WM_DIAGRAM_VIRTUALLY_FRAME" val="{&quot;height&quot;:204,&quot;left&quot;:604.75,&quot;top&quot;:285.75,&quot;width&quot;:385}"/>
</p:tagLst>
</file>

<file path=ppt/tags/tag6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60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1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2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3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4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5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6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7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8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69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70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1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2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3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4.xml><?xml version="1.0" encoding="utf-8"?>
<p:tagLst xmlns:p="http://schemas.openxmlformats.org/presentationml/2006/main">
  <p:tag name="KSO_WM_DIAGRAM_VIRTUALLY_FRAME" val="{&quot;height&quot;:310,&quot;left&quot;:101.1,&quot;top&quot;:197.15,&quot;width&quot;:636.35}"/>
</p:tagLst>
</file>

<file path=ppt/tags/tag7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a*1"/>
  <p:tag name="KSO_WM_UNIT_LAYERLEVEL" val="1"/>
</p:tagLst>
</file>

<file path=ppt/tags/tag76.xml><?xml version="1.0" encoding="utf-8"?>
<p:tagLst xmlns:p="http://schemas.openxmlformats.org/presentationml/2006/main">
  <p:tag name="KSO_WM_UNIT_TYPE" val="i"/>
  <p:tag name="KSO_WM_DECORATE_TYPE" val="i_cd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i*1"/>
  <p:tag name="KSO_WM_UNIT_LAYERLEVEL" val="1"/>
</p:tagLst>
</file>

<file path=ppt/tags/tag77.xml><?xml version="1.0" encoding="utf-8"?>
<p:tagLst xmlns:p="http://schemas.openxmlformats.org/presentationml/2006/main">
  <p:tag name="KSO_WM_UNIT_TYPE" val="e"/>
  <p:tag name="KSO_WM_UNIT_INDEX" val="2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2"/>
  <p:tag name="KSO_WM_UNIT_LAYERLEVEL" val="1"/>
</p:tagLst>
</file>

<file path=ppt/tags/tag7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TEMPLATE_NEED_RESERVE" val="1"/>
  <p:tag name="KSO_WM_TEMPLATE_INDEX" val="05659"/>
  <p:tag name="KSO_WM_TEMPLATE_CATEGORY" val="custom"/>
  <p:tag name="KSO_WM_UNIT_ID" val="custom05659_3*e*1"/>
  <p:tag name="KSO_WM_UNIT_LAYERLEVEL" val="1"/>
</p:tagLst>
</file>

<file path=ppt/tags/tag79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80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1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2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3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4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5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6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7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8.xml><?xml version="1.0" encoding="utf-8"?>
<p:tagLst xmlns:p="http://schemas.openxmlformats.org/presentationml/2006/main">
  <p:tag name="KSO_WM_DIAGRAM_VIRTUALLY_FRAME" val="{&quot;height&quot;:324.9,&quot;left&quot;:63,&quot;top&quot;:196,&quot;width&quot;:266.8}"/>
</p:tagLst>
</file>

<file path=ppt/tags/tag8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.xml><?xml version="1.0" encoding="utf-8"?>
<p:tagLst xmlns:p="http://schemas.openxmlformats.org/presentationml/2006/main">
  <p:tag name="KSO_WM_DIAGRAM_VIRTUALLY_FRAME" val="{&quot;height&quot;:333.711968503937,&quot;left&quot;:444.66496062992127,&quot;top&quot;:130.87212598425197,&quot;width&quot;:498.87913385826766}"/>
</p:tagLst>
</file>

<file path=ppt/tags/tag9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  <p:tag name="KSO_WM_UNIT_PRESET_TEXT" val=" "/>
</p:tagLst>
</file>

<file path=ppt/tags/tag95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96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97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98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ags/tag99.xml><?xml version="1.0" encoding="utf-8"?>
<p:tagLst xmlns:p="http://schemas.openxmlformats.org/presentationml/2006/main">
  <p:tag name="KSO_WM_DIAGRAM_VIRTUALLY_FRAME" val="{&quot;height&quot;:313.5,&quot;left&quot;:68,&quot;top&quot;:196,&quot;width&quot;:118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游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12428</Words>
  <Application>WPS 演示</Application>
  <PresentationFormat>On-screen Show (16:9)</PresentationFormat>
  <Paragraphs>1207</Paragraphs>
  <Slides>60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78" baseType="lpstr">
      <vt:lpstr>Arial</vt:lpstr>
      <vt:lpstr>宋体</vt:lpstr>
      <vt:lpstr>Wingdings</vt:lpstr>
      <vt:lpstr>思源宋体 CN Heavy</vt:lpstr>
      <vt:lpstr>MiSans Normal</vt:lpstr>
      <vt:lpstr>思源黑体 CN Bold</vt:lpstr>
      <vt:lpstr>等线 Light</vt:lpstr>
      <vt:lpstr>Noto Sans SC</vt:lpstr>
      <vt:lpstr>微软雅黑</vt:lpstr>
      <vt:lpstr>Noto Sans SC</vt:lpstr>
      <vt:lpstr>MiSans</vt:lpstr>
      <vt:lpstr>MiSans</vt:lpstr>
      <vt:lpstr>Arial Unicode MS</vt:lpstr>
      <vt:lpstr>Calibri</vt:lpstr>
      <vt:lpstr>等线</vt:lpstr>
      <vt:lpstr>Wingdings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单元十二 老年人用药管理</dc:title>
  <dc:creator>Kimi</dc:creator>
  <dc:subject>单元十二 老年人用药管理</dc:subject>
  <cp:lastModifiedBy>WPS_1751534095</cp:lastModifiedBy>
  <cp:revision>22</cp:revision>
  <dcterms:created xsi:type="dcterms:W3CDTF">2025-12-20T00:54:00Z</dcterms:created>
  <dcterms:modified xsi:type="dcterms:W3CDTF">2025-12-23T09:36:50Z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{"Label":"单元十二 老年人用药管理","ContentProducer":"001191110108MACG2KBH8F10000","ProduceID":"19b36f7c-9a52-80f2-8000-0000d53a28e8","ReservedCode1":"","ContentPropagator":"001191110108MACG2KBH8F20000","PropagateID":"19b36f7c-9a52-80f2-8000-0000d53a28e8","ReservedCode2":""}</vt:lpwstr>
  </property>
  <property fmtid="{D5CDD505-2E9C-101B-9397-08002B2CF9AE}" pid="3" name="ICV">
    <vt:lpwstr>97378C0FB3591729BED54569C8BF2955_42</vt:lpwstr>
  </property>
  <property fmtid="{D5CDD505-2E9C-101B-9397-08002B2CF9AE}" pid="4" name="KSOProductBuildVer">
    <vt:lpwstr>2052-12.1.0.16729</vt:lpwstr>
  </property>
</Properties>
</file>